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6" r:id="rId2"/>
  </p:sldMasterIdLst>
  <p:notesMasterIdLst>
    <p:notesMasterId r:id="rId20"/>
  </p:notesMasterIdLst>
  <p:handoutMasterIdLst>
    <p:handoutMasterId r:id="rId21"/>
  </p:handoutMasterIdLst>
  <p:sldIdLst>
    <p:sldId id="256" r:id="rId3"/>
    <p:sldId id="422" r:id="rId4"/>
    <p:sldId id="423" r:id="rId5"/>
    <p:sldId id="457" r:id="rId6"/>
    <p:sldId id="421" r:id="rId7"/>
    <p:sldId id="456" r:id="rId8"/>
    <p:sldId id="441" r:id="rId9"/>
    <p:sldId id="459" r:id="rId10"/>
    <p:sldId id="452" r:id="rId11"/>
    <p:sldId id="458" r:id="rId12"/>
    <p:sldId id="453" r:id="rId13"/>
    <p:sldId id="461" r:id="rId14"/>
    <p:sldId id="460" r:id="rId15"/>
    <p:sldId id="327" r:id="rId16"/>
    <p:sldId id="450" r:id="rId17"/>
    <p:sldId id="447" r:id="rId18"/>
    <p:sldId id="380" r:id="rId19"/>
  </p:sldIdLst>
  <p:sldSz cx="9144000" cy="5143500" type="screen16x9"/>
  <p:notesSz cx="6669088" cy="9926638"/>
  <p:defaultTextStyle>
    <a:defPPr>
      <a:defRPr lang="fr-FR"/>
    </a:defPPr>
    <a:lvl1pPr algn="l" defTabSz="685800" rtl="0" eaLnBrk="0" fontAlgn="base" hangingPunct="0">
      <a:spcBef>
        <a:spcPct val="0"/>
      </a:spcBef>
      <a:spcAft>
        <a:spcPct val="0"/>
      </a:spcAft>
      <a:defRPr sz="1300" kern="1200">
        <a:solidFill>
          <a:schemeClr val="tx1"/>
        </a:solidFill>
        <a:latin typeface="Calibri"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Calibri"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Calibri"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Calibri"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Calibri" pitchFamily="34" charset="0"/>
        <a:ea typeface="+mn-ea"/>
        <a:cs typeface="+mn-cs"/>
      </a:defRPr>
    </a:lvl5pPr>
    <a:lvl6pPr marL="2286000" algn="l" defTabSz="914400" rtl="0" eaLnBrk="1" latinLnBrk="0" hangingPunct="1">
      <a:defRPr sz="1300" kern="1200">
        <a:solidFill>
          <a:schemeClr val="tx1"/>
        </a:solidFill>
        <a:latin typeface="Calibri" pitchFamily="34" charset="0"/>
        <a:ea typeface="+mn-ea"/>
        <a:cs typeface="+mn-cs"/>
      </a:defRPr>
    </a:lvl6pPr>
    <a:lvl7pPr marL="2743200" algn="l" defTabSz="914400" rtl="0" eaLnBrk="1" latinLnBrk="0" hangingPunct="1">
      <a:defRPr sz="1300" kern="1200">
        <a:solidFill>
          <a:schemeClr val="tx1"/>
        </a:solidFill>
        <a:latin typeface="Calibri" pitchFamily="34" charset="0"/>
        <a:ea typeface="+mn-ea"/>
        <a:cs typeface="+mn-cs"/>
      </a:defRPr>
    </a:lvl7pPr>
    <a:lvl8pPr marL="3200400" algn="l" defTabSz="914400" rtl="0" eaLnBrk="1" latinLnBrk="0" hangingPunct="1">
      <a:defRPr sz="1300" kern="1200">
        <a:solidFill>
          <a:schemeClr val="tx1"/>
        </a:solidFill>
        <a:latin typeface="Calibri" pitchFamily="34" charset="0"/>
        <a:ea typeface="+mn-ea"/>
        <a:cs typeface="+mn-cs"/>
      </a:defRPr>
    </a:lvl8pPr>
    <a:lvl9pPr marL="3657600" algn="l" defTabSz="914400" rtl="0" eaLnBrk="1" latinLnBrk="0" hangingPunct="1">
      <a:defRPr sz="1300" kern="1200">
        <a:solidFill>
          <a:schemeClr val="tx1"/>
        </a:solidFill>
        <a:latin typeface="Calibri" pitchFamily="34" charset="0"/>
        <a:ea typeface="+mn-ea"/>
        <a:cs typeface="+mn-cs"/>
      </a:defRPr>
    </a:lvl9pPr>
  </p:defaultTextStyle>
  <p:extLst>
    <p:ext uri="{521415D9-36F7-43E2-AB2F-B90AF26B5E84}">
      <p14:sectionLst xmlns:p14="http://schemas.microsoft.com/office/powerpoint/2010/main">
        <p14:section name="Section par défaut" id="{C95D59C3-8F45-411C-858E-18C7FC31D44A}">
          <p14:sldIdLst>
            <p14:sldId id="256"/>
            <p14:sldId id="422"/>
            <p14:sldId id="423"/>
            <p14:sldId id="457"/>
            <p14:sldId id="421"/>
          </p14:sldIdLst>
        </p14:section>
        <p14:section name="Section sans titre" id="{750B4D66-0F02-4275-AD50-2CE38E50F160}">
          <p14:sldIdLst>
            <p14:sldId id="456"/>
            <p14:sldId id="441"/>
            <p14:sldId id="459"/>
            <p14:sldId id="452"/>
            <p14:sldId id="458"/>
            <p14:sldId id="453"/>
            <p14:sldId id="461"/>
            <p14:sldId id="460"/>
            <p14:sldId id="327"/>
            <p14:sldId id="450"/>
            <p14:sldId id="447"/>
            <p14:sldId id="3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76"/>
    <a:srgbClr val="1F517B"/>
    <a:srgbClr val="002360"/>
    <a:srgbClr val="FF3300"/>
    <a:srgbClr val="023C56"/>
    <a:srgbClr val="0194B7"/>
    <a:srgbClr val="005C8B"/>
    <a:srgbClr val="0C5A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629" autoAdjust="0"/>
    <p:restoredTop sz="73822" autoAdjust="0"/>
  </p:normalViewPr>
  <p:slideViewPr>
    <p:cSldViewPr snapToGrid="0" snapToObjects="1">
      <p:cViewPr>
        <p:scale>
          <a:sx n="142" d="100"/>
          <a:sy n="142" d="100"/>
        </p:scale>
        <p:origin x="-1614" y="-444"/>
      </p:cViewPr>
      <p:guideLst>
        <p:guide orient="horz" pos="1620"/>
        <p:guide pos="2880"/>
      </p:guideLst>
    </p:cSldViewPr>
  </p:slideViewPr>
  <p:outlineViewPr>
    <p:cViewPr>
      <p:scale>
        <a:sx n="33" d="100"/>
        <a:sy n="33" d="100"/>
      </p:scale>
      <p:origin x="0" y="291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5" d="100"/>
          <a:sy n="85" d="100"/>
        </p:scale>
        <p:origin x="-3918" y="-84"/>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9FFFCC-F7FD-43B8-840D-94318E2E749E}" type="doc">
      <dgm:prSet loTypeId="urn:microsoft.com/office/officeart/2005/8/layout/gear1" loCatId="cycle" qsTypeId="urn:microsoft.com/office/officeart/2005/8/quickstyle/simple1" qsCatId="simple" csTypeId="urn:microsoft.com/office/officeart/2005/8/colors/accent1_2" csCatId="accent1" phldr="1"/>
      <dgm:spPr/>
    </dgm:pt>
    <dgm:pt modelId="{FECF0BE8-AC8A-4A83-888D-B21744CBE4A7}">
      <dgm:prSet phldrT="[Texte]" custT="1"/>
      <dgm:spPr>
        <a:solidFill>
          <a:srgbClr val="00B8BC"/>
        </a:solidFill>
        <a:ln w="28575">
          <a:solidFill>
            <a:schemeClr val="bg1"/>
          </a:solidFill>
        </a:ln>
      </dgm:spPr>
      <dgm:t>
        <a:bodyPr/>
        <a:lstStyle/>
        <a:p>
          <a:r>
            <a:rPr lang="fr-FR" sz="1800" dirty="0" smtClean="0"/>
            <a:t>341 </a:t>
          </a:r>
          <a:r>
            <a:rPr lang="fr-FR" sz="1800" dirty="0"/>
            <a:t>adhérents</a:t>
          </a:r>
        </a:p>
      </dgm:t>
    </dgm:pt>
    <dgm:pt modelId="{D05A9AB5-CB7B-4CD6-B0D1-27C960A26FB2}" type="parTrans" cxnId="{019C78DA-42B8-44BC-8410-84AAC91BF8E3}">
      <dgm:prSet/>
      <dgm:spPr/>
      <dgm:t>
        <a:bodyPr/>
        <a:lstStyle/>
        <a:p>
          <a:endParaRPr lang="fr-FR"/>
        </a:p>
      </dgm:t>
    </dgm:pt>
    <dgm:pt modelId="{745BBA31-23FF-4DD1-AAB8-95AA64A55011}" type="sibTrans" cxnId="{019C78DA-42B8-44BC-8410-84AAC91BF8E3}">
      <dgm:prSet/>
      <dgm:spPr/>
      <dgm:t>
        <a:bodyPr/>
        <a:lstStyle/>
        <a:p>
          <a:endParaRPr lang="fr-FR"/>
        </a:p>
      </dgm:t>
    </dgm:pt>
    <dgm:pt modelId="{6E6D2BC5-FF0F-4BD6-9441-E7BC6C8075E6}">
      <dgm:prSet phldrT="[Texte]" custT="1"/>
      <dgm:spPr>
        <a:solidFill>
          <a:srgbClr val="002060"/>
        </a:solidFill>
        <a:ln w="28575">
          <a:solidFill>
            <a:schemeClr val="bg1"/>
          </a:solidFill>
        </a:ln>
      </dgm:spPr>
      <dgm:t>
        <a:bodyPr/>
        <a:lstStyle/>
        <a:p>
          <a:r>
            <a:rPr lang="fr-FR" sz="1800" b="1" dirty="0" smtClean="0"/>
            <a:t>50 </a:t>
          </a:r>
          <a:r>
            <a:rPr lang="fr-FR" sz="1600" b="1" dirty="0"/>
            <a:t>membres du CA</a:t>
          </a:r>
        </a:p>
      </dgm:t>
    </dgm:pt>
    <dgm:pt modelId="{01BF838E-1150-4913-80FA-D424E932D603}" type="parTrans" cxnId="{50950A8D-9B60-4F16-9FAA-9037AD9B3414}">
      <dgm:prSet/>
      <dgm:spPr/>
      <dgm:t>
        <a:bodyPr/>
        <a:lstStyle/>
        <a:p>
          <a:endParaRPr lang="fr-FR"/>
        </a:p>
      </dgm:t>
    </dgm:pt>
    <dgm:pt modelId="{4C282459-47A7-49D7-91E9-738BF0AF062E}" type="sibTrans" cxnId="{50950A8D-9B60-4F16-9FAA-9037AD9B3414}">
      <dgm:prSet/>
      <dgm:spPr/>
      <dgm:t>
        <a:bodyPr/>
        <a:lstStyle/>
        <a:p>
          <a:endParaRPr lang="fr-FR"/>
        </a:p>
      </dgm:t>
    </dgm:pt>
    <dgm:pt modelId="{F61BA41C-D5B0-472E-9455-08E6C3B51401}">
      <dgm:prSet phldrT="[Texte]" custT="1"/>
      <dgm:spPr>
        <a:solidFill>
          <a:schemeClr val="accent5">
            <a:lumMod val="75000"/>
          </a:schemeClr>
        </a:solidFill>
        <a:ln w="28575">
          <a:solidFill>
            <a:schemeClr val="bg1"/>
          </a:solidFill>
        </a:ln>
      </dgm:spPr>
      <dgm:t>
        <a:bodyPr/>
        <a:lstStyle/>
        <a:p>
          <a:r>
            <a:rPr lang="fr-FR" sz="1400" b="1" dirty="0"/>
            <a:t>7 membres du Bureau</a:t>
          </a:r>
        </a:p>
      </dgm:t>
    </dgm:pt>
    <dgm:pt modelId="{1FDC4513-42D4-4871-BABB-483FB4701C04}" type="parTrans" cxnId="{2E51FB07-F021-4E8B-A4A0-1E6A23CD8D29}">
      <dgm:prSet/>
      <dgm:spPr/>
      <dgm:t>
        <a:bodyPr/>
        <a:lstStyle/>
        <a:p>
          <a:endParaRPr lang="fr-FR"/>
        </a:p>
      </dgm:t>
    </dgm:pt>
    <dgm:pt modelId="{EAF6DAAF-E478-4403-B302-F7BB58A45D10}" type="sibTrans" cxnId="{2E51FB07-F021-4E8B-A4A0-1E6A23CD8D29}">
      <dgm:prSet/>
      <dgm:spPr/>
      <dgm:t>
        <a:bodyPr/>
        <a:lstStyle/>
        <a:p>
          <a:endParaRPr lang="fr-FR"/>
        </a:p>
      </dgm:t>
    </dgm:pt>
    <dgm:pt modelId="{D0BB42F3-1DAF-4D03-B837-49D8E87832C7}" type="pres">
      <dgm:prSet presAssocID="{539FFFCC-F7FD-43B8-840D-94318E2E749E}" presName="composite" presStyleCnt="0">
        <dgm:presLayoutVars>
          <dgm:chMax val="3"/>
          <dgm:animLvl val="lvl"/>
          <dgm:resizeHandles val="exact"/>
        </dgm:presLayoutVars>
      </dgm:prSet>
      <dgm:spPr/>
    </dgm:pt>
    <dgm:pt modelId="{41266BBC-D069-4D42-A1F2-03ABD8C78979}" type="pres">
      <dgm:prSet presAssocID="{FECF0BE8-AC8A-4A83-888D-B21744CBE4A7}" presName="gear1" presStyleLbl="node1" presStyleIdx="0" presStyleCnt="3" custLinFactNeighborX="7881" custLinFactNeighborY="5128">
        <dgm:presLayoutVars>
          <dgm:chMax val="1"/>
          <dgm:bulletEnabled val="1"/>
        </dgm:presLayoutVars>
      </dgm:prSet>
      <dgm:spPr/>
      <dgm:t>
        <a:bodyPr/>
        <a:lstStyle/>
        <a:p>
          <a:endParaRPr lang="fr-FR"/>
        </a:p>
      </dgm:t>
    </dgm:pt>
    <dgm:pt modelId="{7AED5E7E-6FD2-4004-806F-98FF0C67E837}" type="pres">
      <dgm:prSet presAssocID="{FECF0BE8-AC8A-4A83-888D-B21744CBE4A7}" presName="gear1srcNode" presStyleLbl="node1" presStyleIdx="0" presStyleCnt="3"/>
      <dgm:spPr/>
      <dgm:t>
        <a:bodyPr/>
        <a:lstStyle/>
        <a:p>
          <a:endParaRPr lang="fr-FR"/>
        </a:p>
      </dgm:t>
    </dgm:pt>
    <dgm:pt modelId="{FC1B0CD9-BC45-4B89-8294-7CD07A1CDB11}" type="pres">
      <dgm:prSet presAssocID="{FECF0BE8-AC8A-4A83-888D-B21744CBE4A7}" presName="gear1dstNode" presStyleLbl="node1" presStyleIdx="0" presStyleCnt="3"/>
      <dgm:spPr/>
      <dgm:t>
        <a:bodyPr/>
        <a:lstStyle/>
        <a:p>
          <a:endParaRPr lang="fr-FR"/>
        </a:p>
      </dgm:t>
    </dgm:pt>
    <dgm:pt modelId="{F27D94E7-8D31-49FC-AFA7-EABE74E902A0}" type="pres">
      <dgm:prSet presAssocID="{6E6D2BC5-FF0F-4BD6-9441-E7BC6C8075E6}" presName="gear2" presStyleLbl="node1" presStyleIdx="1" presStyleCnt="3" custAng="0" custScaleX="114910" custScaleY="109184" custLinFactNeighborX="9164" custLinFactNeighborY="-6194">
        <dgm:presLayoutVars>
          <dgm:chMax val="1"/>
          <dgm:bulletEnabled val="1"/>
        </dgm:presLayoutVars>
      </dgm:prSet>
      <dgm:spPr/>
      <dgm:t>
        <a:bodyPr/>
        <a:lstStyle/>
        <a:p>
          <a:endParaRPr lang="fr-FR"/>
        </a:p>
      </dgm:t>
    </dgm:pt>
    <dgm:pt modelId="{97528607-F04F-4C9C-B429-60A3D0248001}" type="pres">
      <dgm:prSet presAssocID="{6E6D2BC5-FF0F-4BD6-9441-E7BC6C8075E6}" presName="gear2srcNode" presStyleLbl="node1" presStyleIdx="1" presStyleCnt="3"/>
      <dgm:spPr/>
      <dgm:t>
        <a:bodyPr/>
        <a:lstStyle/>
        <a:p>
          <a:endParaRPr lang="fr-FR"/>
        </a:p>
      </dgm:t>
    </dgm:pt>
    <dgm:pt modelId="{F957FF1E-D05B-441A-8366-3CA4E83E745D}" type="pres">
      <dgm:prSet presAssocID="{6E6D2BC5-FF0F-4BD6-9441-E7BC6C8075E6}" presName="gear2dstNode" presStyleLbl="node1" presStyleIdx="1" presStyleCnt="3"/>
      <dgm:spPr/>
      <dgm:t>
        <a:bodyPr/>
        <a:lstStyle/>
        <a:p>
          <a:endParaRPr lang="fr-FR"/>
        </a:p>
      </dgm:t>
    </dgm:pt>
    <dgm:pt modelId="{52B9ACDC-5E51-4C6B-A2A3-A156EFC3F957}" type="pres">
      <dgm:prSet presAssocID="{F61BA41C-D5B0-472E-9455-08E6C3B51401}" presName="gear3" presStyleLbl="node1" presStyleIdx="2" presStyleCnt="3" custScaleX="100691" custScaleY="97044" custLinFactNeighborX="11080" custLinFactNeighborY="-7324"/>
      <dgm:spPr/>
      <dgm:t>
        <a:bodyPr/>
        <a:lstStyle/>
        <a:p>
          <a:endParaRPr lang="fr-FR"/>
        </a:p>
      </dgm:t>
    </dgm:pt>
    <dgm:pt modelId="{5A44D648-95DD-48E1-AB2D-04FD63CFCA24}" type="pres">
      <dgm:prSet presAssocID="{F61BA41C-D5B0-472E-9455-08E6C3B51401}" presName="gear3tx" presStyleLbl="node1" presStyleIdx="2" presStyleCnt="3">
        <dgm:presLayoutVars>
          <dgm:chMax val="1"/>
          <dgm:bulletEnabled val="1"/>
        </dgm:presLayoutVars>
      </dgm:prSet>
      <dgm:spPr/>
      <dgm:t>
        <a:bodyPr/>
        <a:lstStyle/>
        <a:p>
          <a:endParaRPr lang="fr-FR"/>
        </a:p>
      </dgm:t>
    </dgm:pt>
    <dgm:pt modelId="{31C10DA8-37A4-42D3-ACB8-C1BF05846159}" type="pres">
      <dgm:prSet presAssocID="{F61BA41C-D5B0-472E-9455-08E6C3B51401}" presName="gear3srcNode" presStyleLbl="node1" presStyleIdx="2" presStyleCnt="3"/>
      <dgm:spPr/>
      <dgm:t>
        <a:bodyPr/>
        <a:lstStyle/>
        <a:p>
          <a:endParaRPr lang="fr-FR"/>
        </a:p>
      </dgm:t>
    </dgm:pt>
    <dgm:pt modelId="{9C2697C0-B7D2-43A2-9A82-2C35F58658A2}" type="pres">
      <dgm:prSet presAssocID="{F61BA41C-D5B0-472E-9455-08E6C3B51401}" presName="gear3dstNode" presStyleLbl="node1" presStyleIdx="2" presStyleCnt="3"/>
      <dgm:spPr/>
      <dgm:t>
        <a:bodyPr/>
        <a:lstStyle/>
        <a:p>
          <a:endParaRPr lang="fr-FR"/>
        </a:p>
      </dgm:t>
    </dgm:pt>
    <dgm:pt modelId="{C36DA717-6452-444A-8585-A6F5963AFD72}" type="pres">
      <dgm:prSet presAssocID="{745BBA31-23FF-4DD1-AAB8-95AA64A55011}" presName="connector1" presStyleLbl="sibTrans2D1" presStyleIdx="0" presStyleCnt="3" custAng="829854" custScaleX="79991" custScaleY="85475" custLinFactNeighborX="12862" custLinFactNeighborY="1079"/>
      <dgm:spPr/>
      <dgm:t>
        <a:bodyPr/>
        <a:lstStyle/>
        <a:p>
          <a:endParaRPr lang="fr-FR"/>
        </a:p>
      </dgm:t>
    </dgm:pt>
    <dgm:pt modelId="{8BED0A7F-94DE-4970-BF4E-86EAF6EA2A5C}" type="pres">
      <dgm:prSet presAssocID="{4C282459-47A7-49D7-91E9-738BF0AF062E}" presName="connector2" presStyleLbl="sibTrans2D1" presStyleIdx="1" presStyleCnt="3" custAng="0" custLinFactNeighborX="-1971" custLinFactNeighborY="-1171"/>
      <dgm:spPr/>
      <dgm:t>
        <a:bodyPr/>
        <a:lstStyle/>
        <a:p>
          <a:endParaRPr lang="fr-FR"/>
        </a:p>
      </dgm:t>
    </dgm:pt>
    <dgm:pt modelId="{71EE9F1E-74A5-4452-B761-73C2764B4EC4}" type="pres">
      <dgm:prSet presAssocID="{EAF6DAAF-E478-4403-B302-F7BB58A45D10}" presName="connector3" presStyleLbl="sibTrans2D1" presStyleIdx="2" presStyleCnt="3" custAng="3217185" custLinFactNeighborX="9373" custLinFactNeighborY="1327"/>
      <dgm:spPr/>
      <dgm:t>
        <a:bodyPr/>
        <a:lstStyle/>
        <a:p>
          <a:endParaRPr lang="fr-FR"/>
        </a:p>
      </dgm:t>
    </dgm:pt>
  </dgm:ptLst>
  <dgm:cxnLst>
    <dgm:cxn modelId="{8C8B75A4-458F-4CDA-9055-0D03F3D6DCC8}" type="presOf" srcId="{F61BA41C-D5B0-472E-9455-08E6C3B51401}" destId="{9C2697C0-B7D2-43A2-9A82-2C35F58658A2}" srcOrd="3" destOrd="0" presId="urn:microsoft.com/office/officeart/2005/8/layout/gear1"/>
    <dgm:cxn modelId="{0131B83C-419F-4E48-87B4-57D8B4E58842}" type="presOf" srcId="{FECF0BE8-AC8A-4A83-888D-B21744CBE4A7}" destId="{FC1B0CD9-BC45-4B89-8294-7CD07A1CDB11}" srcOrd="2" destOrd="0" presId="urn:microsoft.com/office/officeart/2005/8/layout/gear1"/>
    <dgm:cxn modelId="{3B296EBE-8B54-4A49-97B2-2821D5BF626D}" type="presOf" srcId="{6E6D2BC5-FF0F-4BD6-9441-E7BC6C8075E6}" destId="{F957FF1E-D05B-441A-8366-3CA4E83E745D}" srcOrd="2" destOrd="0" presId="urn:microsoft.com/office/officeart/2005/8/layout/gear1"/>
    <dgm:cxn modelId="{B83DEEAC-7760-4452-A8FA-9621BEF2A55C}" type="presOf" srcId="{F61BA41C-D5B0-472E-9455-08E6C3B51401}" destId="{52B9ACDC-5E51-4C6B-A2A3-A156EFC3F957}" srcOrd="0" destOrd="0" presId="urn:microsoft.com/office/officeart/2005/8/layout/gear1"/>
    <dgm:cxn modelId="{B7817255-A05F-47B2-9B44-13069C9EF539}" type="presOf" srcId="{F61BA41C-D5B0-472E-9455-08E6C3B51401}" destId="{5A44D648-95DD-48E1-AB2D-04FD63CFCA24}" srcOrd="1" destOrd="0" presId="urn:microsoft.com/office/officeart/2005/8/layout/gear1"/>
    <dgm:cxn modelId="{50950A8D-9B60-4F16-9FAA-9037AD9B3414}" srcId="{539FFFCC-F7FD-43B8-840D-94318E2E749E}" destId="{6E6D2BC5-FF0F-4BD6-9441-E7BC6C8075E6}" srcOrd="1" destOrd="0" parTransId="{01BF838E-1150-4913-80FA-D424E932D603}" sibTransId="{4C282459-47A7-49D7-91E9-738BF0AF062E}"/>
    <dgm:cxn modelId="{019C78DA-42B8-44BC-8410-84AAC91BF8E3}" srcId="{539FFFCC-F7FD-43B8-840D-94318E2E749E}" destId="{FECF0BE8-AC8A-4A83-888D-B21744CBE4A7}" srcOrd="0" destOrd="0" parTransId="{D05A9AB5-CB7B-4CD6-B0D1-27C960A26FB2}" sibTransId="{745BBA31-23FF-4DD1-AAB8-95AA64A55011}"/>
    <dgm:cxn modelId="{79E85980-365A-49BE-88D8-7BD80F7194F6}" type="presOf" srcId="{6E6D2BC5-FF0F-4BD6-9441-E7BC6C8075E6}" destId="{97528607-F04F-4C9C-B429-60A3D0248001}" srcOrd="1" destOrd="0" presId="urn:microsoft.com/office/officeart/2005/8/layout/gear1"/>
    <dgm:cxn modelId="{2E51FB07-F021-4E8B-A4A0-1E6A23CD8D29}" srcId="{539FFFCC-F7FD-43B8-840D-94318E2E749E}" destId="{F61BA41C-D5B0-472E-9455-08E6C3B51401}" srcOrd="2" destOrd="0" parTransId="{1FDC4513-42D4-4871-BABB-483FB4701C04}" sibTransId="{EAF6DAAF-E478-4403-B302-F7BB58A45D10}"/>
    <dgm:cxn modelId="{11D43970-4CBF-44DB-9A33-ED2741C31821}" type="presOf" srcId="{EAF6DAAF-E478-4403-B302-F7BB58A45D10}" destId="{71EE9F1E-74A5-4452-B761-73C2764B4EC4}" srcOrd="0" destOrd="0" presId="urn:microsoft.com/office/officeart/2005/8/layout/gear1"/>
    <dgm:cxn modelId="{96CF9B61-7DD5-44AF-B1CC-D341C8AD6812}" type="presOf" srcId="{4C282459-47A7-49D7-91E9-738BF0AF062E}" destId="{8BED0A7F-94DE-4970-BF4E-86EAF6EA2A5C}" srcOrd="0" destOrd="0" presId="urn:microsoft.com/office/officeart/2005/8/layout/gear1"/>
    <dgm:cxn modelId="{0D19F98B-471F-47D1-9E46-F2A690C50A15}" type="presOf" srcId="{745BBA31-23FF-4DD1-AAB8-95AA64A55011}" destId="{C36DA717-6452-444A-8585-A6F5963AFD72}" srcOrd="0" destOrd="0" presId="urn:microsoft.com/office/officeart/2005/8/layout/gear1"/>
    <dgm:cxn modelId="{367F980B-12D8-4CC1-9C65-9BCB5D0E4F5A}" type="presOf" srcId="{FECF0BE8-AC8A-4A83-888D-B21744CBE4A7}" destId="{7AED5E7E-6FD2-4004-806F-98FF0C67E837}" srcOrd="1" destOrd="0" presId="urn:microsoft.com/office/officeart/2005/8/layout/gear1"/>
    <dgm:cxn modelId="{AAFF5454-E1B7-4330-89AF-F20D35DD2251}" type="presOf" srcId="{FECF0BE8-AC8A-4A83-888D-B21744CBE4A7}" destId="{41266BBC-D069-4D42-A1F2-03ABD8C78979}" srcOrd="0" destOrd="0" presId="urn:microsoft.com/office/officeart/2005/8/layout/gear1"/>
    <dgm:cxn modelId="{896742A1-713C-4EDC-B306-7CD36A7E2AB3}" type="presOf" srcId="{539FFFCC-F7FD-43B8-840D-94318E2E749E}" destId="{D0BB42F3-1DAF-4D03-B837-49D8E87832C7}" srcOrd="0" destOrd="0" presId="urn:microsoft.com/office/officeart/2005/8/layout/gear1"/>
    <dgm:cxn modelId="{62815223-C6B3-411A-8C8D-FF187B9FF806}" type="presOf" srcId="{F61BA41C-D5B0-472E-9455-08E6C3B51401}" destId="{31C10DA8-37A4-42D3-ACB8-C1BF05846159}" srcOrd="2" destOrd="0" presId="urn:microsoft.com/office/officeart/2005/8/layout/gear1"/>
    <dgm:cxn modelId="{218BB613-F8DE-4384-8471-0F9F9CFE0898}" type="presOf" srcId="{6E6D2BC5-FF0F-4BD6-9441-E7BC6C8075E6}" destId="{F27D94E7-8D31-49FC-AFA7-EABE74E902A0}" srcOrd="0" destOrd="0" presId="urn:microsoft.com/office/officeart/2005/8/layout/gear1"/>
    <dgm:cxn modelId="{50DC9DF3-BC82-4FD3-A8E6-AD2A02D13FDA}" type="presParOf" srcId="{D0BB42F3-1DAF-4D03-B837-49D8E87832C7}" destId="{41266BBC-D069-4D42-A1F2-03ABD8C78979}" srcOrd="0" destOrd="0" presId="urn:microsoft.com/office/officeart/2005/8/layout/gear1"/>
    <dgm:cxn modelId="{A23196AB-A377-4477-8AD2-679E1374145E}" type="presParOf" srcId="{D0BB42F3-1DAF-4D03-B837-49D8E87832C7}" destId="{7AED5E7E-6FD2-4004-806F-98FF0C67E837}" srcOrd="1" destOrd="0" presId="urn:microsoft.com/office/officeart/2005/8/layout/gear1"/>
    <dgm:cxn modelId="{AC645139-5072-4EB2-9B09-6C1519612FB8}" type="presParOf" srcId="{D0BB42F3-1DAF-4D03-B837-49D8E87832C7}" destId="{FC1B0CD9-BC45-4B89-8294-7CD07A1CDB11}" srcOrd="2" destOrd="0" presId="urn:microsoft.com/office/officeart/2005/8/layout/gear1"/>
    <dgm:cxn modelId="{64905F88-7B8A-40CF-8F4A-E4711469AE83}" type="presParOf" srcId="{D0BB42F3-1DAF-4D03-B837-49D8E87832C7}" destId="{F27D94E7-8D31-49FC-AFA7-EABE74E902A0}" srcOrd="3" destOrd="0" presId="urn:microsoft.com/office/officeart/2005/8/layout/gear1"/>
    <dgm:cxn modelId="{25B189D3-B44D-4B20-96F3-21C99BC82030}" type="presParOf" srcId="{D0BB42F3-1DAF-4D03-B837-49D8E87832C7}" destId="{97528607-F04F-4C9C-B429-60A3D0248001}" srcOrd="4" destOrd="0" presId="urn:microsoft.com/office/officeart/2005/8/layout/gear1"/>
    <dgm:cxn modelId="{E52D0F37-71B3-434B-8D5B-DA181F84E5E3}" type="presParOf" srcId="{D0BB42F3-1DAF-4D03-B837-49D8E87832C7}" destId="{F957FF1E-D05B-441A-8366-3CA4E83E745D}" srcOrd="5" destOrd="0" presId="urn:microsoft.com/office/officeart/2005/8/layout/gear1"/>
    <dgm:cxn modelId="{01A3B30E-89A0-4390-91A1-514A13E84D43}" type="presParOf" srcId="{D0BB42F3-1DAF-4D03-B837-49D8E87832C7}" destId="{52B9ACDC-5E51-4C6B-A2A3-A156EFC3F957}" srcOrd="6" destOrd="0" presId="urn:microsoft.com/office/officeart/2005/8/layout/gear1"/>
    <dgm:cxn modelId="{F6E4438B-AFA0-4052-8C2A-94A6539B2DCF}" type="presParOf" srcId="{D0BB42F3-1DAF-4D03-B837-49D8E87832C7}" destId="{5A44D648-95DD-48E1-AB2D-04FD63CFCA24}" srcOrd="7" destOrd="0" presId="urn:microsoft.com/office/officeart/2005/8/layout/gear1"/>
    <dgm:cxn modelId="{85D1157D-619E-4594-8356-8D1FF61A116C}" type="presParOf" srcId="{D0BB42F3-1DAF-4D03-B837-49D8E87832C7}" destId="{31C10DA8-37A4-42D3-ACB8-C1BF05846159}" srcOrd="8" destOrd="0" presId="urn:microsoft.com/office/officeart/2005/8/layout/gear1"/>
    <dgm:cxn modelId="{2A8312F0-966E-41FF-A67D-5DD34D24A962}" type="presParOf" srcId="{D0BB42F3-1DAF-4D03-B837-49D8E87832C7}" destId="{9C2697C0-B7D2-43A2-9A82-2C35F58658A2}" srcOrd="9" destOrd="0" presId="urn:microsoft.com/office/officeart/2005/8/layout/gear1"/>
    <dgm:cxn modelId="{F1ECD8F4-6BF5-496D-BA54-A7EFB2747C0A}" type="presParOf" srcId="{D0BB42F3-1DAF-4D03-B837-49D8E87832C7}" destId="{C36DA717-6452-444A-8585-A6F5963AFD72}" srcOrd="10" destOrd="0" presId="urn:microsoft.com/office/officeart/2005/8/layout/gear1"/>
    <dgm:cxn modelId="{BC4DC4E5-6368-41B4-AF0E-DD0A83AE2084}" type="presParOf" srcId="{D0BB42F3-1DAF-4D03-B837-49D8E87832C7}" destId="{8BED0A7F-94DE-4970-BF4E-86EAF6EA2A5C}" srcOrd="11" destOrd="0" presId="urn:microsoft.com/office/officeart/2005/8/layout/gear1"/>
    <dgm:cxn modelId="{5A11A906-2BA3-47ED-9301-02603C0C746C}" type="presParOf" srcId="{D0BB42F3-1DAF-4D03-B837-49D8E87832C7}" destId="{71EE9F1E-74A5-4452-B761-73C2764B4EC4}"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66BBC-D069-4D42-A1F2-03ABD8C78979}">
      <dsp:nvSpPr>
        <dsp:cNvPr id="0" name=""/>
        <dsp:cNvSpPr/>
      </dsp:nvSpPr>
      <dsp:spPr>
        <a:xfrm>
          <a:off x="2504441" y="1639741"/>
          <a:ext cx="2004127" cy="2004127"/>
        </a:xfrm>
        <a:prstGeom prst="gear9">
          <a:avLst/>
        </a:prstGeom>
        <a:solidFill>
          <a:srgbClr val="00B8BC"/>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r-FR" sz="1800" kern="1200" dirty="0" smtClean="0"/>
            <a:t>341 </a:t>
          </a:r>
          <a:r>
            <a:rPr lang="fr-FR" sz="1800" kern="1200" dirty="0"/>
            <a:t>adhérents</a:t>
          </a:r>
        </a:p>
      </dsp:txBody>
      <dsp:txXfrm>
        <a:off x="2907360" y="2109198"/>
        <a:ext cx="1198289" cy="1030163"/>
      </dsp:txXfrm>
    </dsp:sp>
    <dsp:sp modelId="{F27D94E7-8D31-49FC-AFA7-EABE74E902A0}">
      <dsp:nvSpPr>
        <dsp:cNvPr id="0" name=""/>
        <dsp:cNvSpPr/>
      </dsp:nvSpPr>
      <dsp:spPr>
        <a:xfrm>
          <a:off x="1205367" y="1008826"/>
          <a:ext cx="1674867" cy="1591408"/>
        </a:xfrm>
        <a:prstGeom prst="gear6">
          <a:avLst/>
        </a:prstGeom>
        <a:solidFill>
          <a:srgbClr val="002060"/>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r-FR" sz="1800" b="1" kern="1200" dirty="0" smtClean="0"/>
            <a:t>50 </a:t>
          </a:r>
          <a:r>
            <a:rPr lang="fr-FR" sz="1600" b="1" kern="1200" dirty="0"/>
            <a:t>membres du CA</a:t>
          </a:r>
        </a:p>
      </dsp:txBody>
      <dsp:txXfrm>
        <a:off x="1618140" y="1411889"/>
        <a:ext cx="849321" cy="785282"/>
      </dsp:txXfrm>
    </dsp:sp>
    <dsp:sp modelId="{52B9ACDC-5E51-4C6B-A2A3-A156EFC3F957}">
      <dsp:nvSpPr>
        <dsp:cNvPr id="0" name=""/>
        <dsp:cNvSpPr/>
      </dsp:nvSpPr>
      <dsp:spPr>
        <a:xfrm rot="20700000">
          <a:off x="2176163" y="165267"/>
          <a:ext cx="1457030" cy="1366820"/>
        </a:xfrm>
        <a:prstGeom prst="gear6">
          <a:avLst/>
        </a:prstGeom>
        <a:solidFill>
          <a:schemeClr val="accent5">
            <a:lumMod val="75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a:t>7 membres du Bureau</a:t>
          </a:r>
        </a:p>
      </dsp:txBody>
      <dsp:txXfrm rot="-20700000">
        <a:off x="2501083" y="459700"/>
        <a:ext cx="807190" cy="777954"/>
      </dsp:txXfrm>
    </dsp:sp>
    <dsp:sp modelId="{C36DA717-6452-444A-8585-A6F5963AFD72}">
      <dsp:nvSpPr>
        <dsp:cNvPr id="0" name=""/>
        <dsp:cNvSpPr/>
      </dsp:nvSpPr>
      <dsp:spPr>
        <a:xfrm rot="829854">
          <a:off x="2773034" y="1554672"/>
          <a:ext cx="2051996" cy="2192676"/>
        </a:xfrm>
        <a:prstGeom prst="circularArrow">
          <a:avLst>
            <a:gd name="adj1" fmla="val 4688"/>
            <a:gd name="adj2" fmla="val 299029"/>
            <a:gd name="adj3" fmla="val 2501570"/>
            <a:gd name="adj4" fmla="val 1589308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ED0A7F-94DE-4970-BF4E-86EAF6EA2A5C}">
      <dsp:nvSpPr>
        <dsp:cNvPr id="0" name=""/>
        <dsp:cNvSpPr/>
      </dsp:nvSpPr>
      <dsp:spPr>
        <a:xfrm>
          <a:off x="885592" y="824074"/>
          <a:ext cx="1863838" cy="186383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EE9F1E-74A5-4452-B761-73C2764B4EC4}">
      <dsp:nvSpPr>
        <dsp:cNvPr id="0" name=""/>
        <dsp:cNvSpPr/>
      </dsp:nvSpPr>
      <dsp:spPr>
        <a:xfrm rot="3217185">
          <a:off x="1854858" y="-123298"/>
          <a:ext cx="2009593" cy="200959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53C4740-4903-49A9-8DFA-6C2F7306287E}" type="datetimeFigureOut">
              <a:rPr lang="fr-FR"/>
              <a:pPr>
                <a:defRPr/>
              </a:pPr>
              <a:t>27/01/2026</a:t>
            </a:fld>
            <a:endParaRPr lang="fr-FR"/>
          </a:p>
        </p:txBody>
      </p:sp>
      <p:sp>
        <p:nvSpPr>
          <p:cNvPr id="4" name="Espace réservé du pied de page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778250" y="9428163"/>
            <a:ext cx="288925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832F758-C496-4E86-902E-B3C53BD9E0D0}" type="slidenum">
              <a:rPr lang="fr-FR" altLang="fr-FR"/>
              <a:pPr>
                <a:defRPr/>
              </a:pPr>
              <a:t>‹N°›</a:t>
            </a:fld>
            <a:endParaRPr lang="fr-FR" altLang="fr-FR"/>
          </a:p>
        </p:txBody>
      </p:sp>
    </p:spTree>
    <p:extLst>
      <p:ext uri="{BB962C8B-B14F-4D97-AF65-F5344CB8AC3E}">
        <p14:creationId xmlns:p14="http://schemas.microsoft.com/office/powerpoint/2010/main" val="35144965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778250" y="0"/>
            <a:ext cx="288925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6499F0C-779F-4C33-9512-BA35FF16C0CC}" type="datetimeFigureOut">
              <a:rPr lang="fr-FR"/>
              <a:pPr>
                <a:defRPr/>
              </a:pPr>
              <a:t>27/01/2026</a:t>
            </a:fld>
            <a:endParaRPr lang="fr-FR"/>
          </a:p>
        </p:txBody>
      </p:sp>
      <p:sp>
        <p:nvSpPr>
          <p:cNvPr id="4" name="Espace réservé de l'image des diapositives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66750" y="4714875"/>
            <a:ext cx="5335588" cy="4467225"/>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778250" y="9428163"/>
            <a:ext cx="288925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B4B9791-DD26-4250-9EF3-E7CE70740EA9}" type="slidenum">
              <a:rPr lang="fr-FR" altLang="fr-FR"/>
              <a:pPr>
                <a:defRPr/>
              </a:pPr>
              <a:t>‹N°›</a:t>
            </a:fld>
            <a:endParaRPr lang="fr-FR" altLang="fr-FR"/>
          </a:p>
        </p:txBody>
      </p:sp>
    </p:spTree>
    <p:extLst>
      <p:ext uri="{BB962C8B-B14F-4D97-AF65-F5344CB8AC3E}">
        <p14:creationId xmlns:p14="http://schemas.microsoft.com/office/powerpoint/2010/main" val="156003051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578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fld id="{FD466B43-B4E9-45D3-B0B7-07FAE5E5CEBA}" type="slidenum">
              <a:rPr lang="fr-FR" altLang="fr-FR" sz="1200" smtClean="0"/>
              <a:pPr/>
              <a:t>1</a:t>
            </a:fld>
            <a:endParaRPr lang="fr-FR" altLang="fr-FR"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
        <p:nvSpPr>
          <p:cNvPr id="7680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fld id="{32DF7ADC-8C1B-4923-90A7-2E8814BD4946}" type="slidenum">
              <a:rPr lang="fr-FR" altLang="fr-FR" sz="1200" smtClean="0"/>
              <a:pPr/>
              <a:t>2</a:t>
            </a:fld>
            <a:endParaRPr lang="fr-FR" altLang="fr-FR"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782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fld id="{F63350EA-749B-4561-BEB8-C7A3CA027DC4}" type="slidenum">
              <a:rPr lang="fr-FR" altLang="fr-FR" sz="1200" smtClean="0"/>
              <a:pPr/>
              <a:t>3</a:t>
            </a:fld>
            <a:endParaRPr lang="fr-FR" altLang="fr-FR"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782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fld id="{F63350EA-749B-4561-BEB8-C7A3CA027DC4}" type="slidenum">
              <a:rPr lang="fr-FR" altLang="fr-FR" sz="1200" smtClean="0"/>
              <a:pPr/>
              <a:t>4</a:t>
            </a:fld>
            <a:endParaRPr lang="fr-FR" altLang="fr-FR"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987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fld id="{14198665-EF7D-46CD-8FDD-FAEC0C088026}" type="slidenum">
              <a:rPr lang="fr-FR" altLang="fr-FR" sz="1200" smtClean="0"/>
              <a:pPr/>
              <a:t>5</a:t>
            </a:fld>
            <a:endParaRPr lang="fr-FR" altLang="fr-FR"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fr-FR" smtClean="0"/>
              <a:t>Modifiez le style du titre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pPr>
              <a:defRPr/>
            </a:pPr>
            <a:fld id="{504C0371-4CEE-4A6E-911F-E63EB2B86330}"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211E71EC-BAB0-4B63-90A6-F84BA61E90B0}" type="slidenum">
              <a:rPr lang="fr-FR" altLang="fr-FR"/>
              <a:pPr>
                <a:defRPr/>
              </a:pPr>
              <a:t>‹N°›</a:t>
            </a:fld>
            <a:endParaRPr lang="fr-FR" altLang="fr-FR"/>
          </a:p>
        </p:txBody>
      </p:sp>
    </p:spTree>
    <p:extLst>
      <p:ext uri="{BB962C8B-B14F-4D97-AF65-F5344CB8AC3E}">
        <p14:creationId xmlns:p14="http://schemas.microsoft.com/office/powerpoint/2010/main" val="350897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02C24392-4FE5-4D83-B9B7-EEF80698A3FF}"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04FB435D-83C3-46D2-9BB6-72EDBAED4CE5}" type="slidenum">
              <a:rPr lang="fr-FR" altLang="fr-FR"/>
              <a:pPr>
                <a:defRPr/>
              </a:pPr>
              <a:t>‹N°›</a:t>
            </a:fld>
            <a:endParaRPr lang="fr-FR" altLang="fr-FR"/>
          </a:p>
        </p:txBody>
      </p:sp>
    </p:spTree>
    <p:extLst>
      <p:ext uri="{BB962C8B-B14F-4D97-AF65-F5344CB8AC3E}">
        <p14:creationId xmlns:p14="http://schemas.microsoft.com/office/powerpoint/2010/main" val="395166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fr-FR" smtClean="0"/>
              <a:t>Modifiez le style du titre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a:defRPr/>
            </a:lvl1pPr>
          </a:lstStyle>
          <a:p>
            <a:pPr>
              <a:defRPr/>
            </a:pPr>
            <a:fld id="{01522263-D101-40DF-84EB-7F2E29AA9E56}"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B4211B97-ECAB-4491-BF24-2D71BEB56A61}" type="slidenum">
              <a:rPr lang="fr-FR" altLang="fr-FR"/>
              <a:pPr>
                <a:defRPr/>
              </a:pPr>
              <a:t>‹N°›</a:t>
            </a:fld>
            <a:endParaRPr lang="fr-FR" altLang="fr-FR"/>
          </a:p>
        </p:txBody>
      </p:sp>
    </p:spTree>
    <p:extLst>
      <p:ext uri="{BB962C8B-B14F-4D97-AF65-F5344CB8AC3E}">
        <p14:creationId xmlns:p14="http://schemas.microsoft.com/office/powerpoint/2010/main" val="254780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CCF9DE41-A058-4F99-B7E7-52ADF13E9973}"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0FAAD2DB-7DA1-445A-A39B-E52371173E61}" type="slidenum">
              <a:rPr lang="fr-FR" altLang="fr-FR"/>
              <a:pPr>
                <a:defRPr/>
              </a:pPr>
              <a:t>‹N°›</a:t>
            </a:fld>
            <a:endParaRPr lang="fr-FR" altLang="fr-FR"/>
          </a:p>
        </p:txBody>
      </p:sp>
    </p:spTree>
    <p:extLst>
      <p:ext uri="{BB962C8B-B14F-4D97-AF65-F5344CB8AC3E}">
        <p14:creationId xmlns:p14="http://schemas.microsoft.com/office/powerpoint/2010/main" val="307377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Modifiez les styles du texte du masque</a:t>
            </a:r>
          </a:p>
        </p:txBody>
      </p:sp>
      <p:sp>
        <p:nvSpPr>
          <p:cNvPr id="4" name="Content Placeholder 3"/>
          <p:cNvSpPr>
            <a:spLocks noGrp="1"/>
          </p:cNvSpPr>
          <p:nvPr>
            <p:ph sz="half" idx="2"/>
          </p:nvPr>
        </p:nvSpPr>
        <p:spPr>
          <a:xfrm>
            <a:off x="629842" y="1878806"/>
            <a:ext cx="3868340" cy="276344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Modifiez les styles du texte du masque</a:t>
            </a:r>
          </a:p>
        </p:txBody>
      </p:sp>
      <p:sp>
        <p:nvSpPr>
          <p:cNvPr id="6" name="Content Placeholder 5"/>
          <p:cNvSpPr>
            <a:spLocks noGrp="1"/>
          </p:cNvSpPr>
          <p:nvPr>
            <p:ph sz="quarter" idx="4"/>
          </p:nvPr>
        </p:nvSpPr>
        <p:spPr>
          <a:xfrm>
            <a:off x="4629150" y="1878806"/>
            <a:ext cx="3887391" cy="276344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lvl1pPr>
              <a:defRPr/>
            </a:lvl1pPr>
          </a:lstStyle>
          <a:p>
            <a:pPr>
              <a:defRPr/>
            </a:pPr>
            <a:fld id="{BCB7350F-C6C8-485A-914F-1BC2113CC365}" type="datetimeFigureOut">
              <a:rPr lang="fr-FR"/>
              <a:pPr>
                <a:defRPr/>
              </a:pPr>
              <a:t>27/01/2026</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pPr>
              <a:defRPr/>
            </a:pPr>
            <a:fld id="{1C4E4733-D05F-4409-9E22-75A87CC36677}" type="slidenum">
              <a:rPr lang="fr-FR" altLang="fr-FR"/>
              <a:pPr>
                <a:defRPr/>
              </a:pPr>
              <a:t>‹N°›</a:t>
            </a:fld>
            <a:endParaRPr lang="fr-FR" altLang="fr-FR"/>
          </a:p>
        </p:txBody>
      </p:sp>
    </p:spTree>
    <p:extLst>
      <p:ext uri="{BB962C8B-B14F-4D97-AF65-F5344CB8AC3E}">
        <p14:creationId xmlns:p14="http://schemas.microsoft.com/office/powerpoint/2010/main" val="2553895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3"/>
          <p:cNvSpPr>
            <a:spLocks noGrp="1"/>
          </p:cNvSpPr>
          <p:nvPr>
            <p:ph type="dt" sz="half" idx="10"/>
          </p:nvPr>
        </p:nvSpPr>
        <p:spPr/>
        <p:txBody>
          <a:bodyPr/>
          <a:lstStyle>
            <a:lvl1pPr>
              <a:defRPr/>
            </a:lvl1pPr>
          </a:lstStyle>
          <a:p>
            <a:pPr>
              <a:defRPr/>
            </a:pPr>
            <a:fld id="{7A048DDF-BCB3-4231-ABA7-590EA025F6E2}" type="datetimeFigureOut">
              <a:rPr lang="fr-FR"/>
              <a:pPr>
                <a:defRPr/>
              </a:pPr>
              <a:t>27/01/2026</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pPr>
              <a:defRPr/>
            </a:pPr>
            <a:fld id="{4B67DA33-95A9-4EF8-80B4-921B0A44BEA1}" type="slidenum">
              <a:rPr lang="fr-FR" altLang="fr-FR"/>
              <a:pPr>
                <a:defRPr/>
              </a:pPr>
              <a:t>‹N°›</a:t>
            </a:fld>
            <a:endParaRPr lang="fr-FR" altLang="fr-FR"/>
          </a:p>
        </p:txBody>
      </p:sp>
    </p:spTree>
    <p:extLst>
      <p:ext uri="{BB962C8B-B14F-4D97-AF65-F5344CB8AC3E}">
        <p14:creationId xmlns:p14="http://schemas.microsoft.com/office/powerpoint/2010/main" val="114792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ECFD513-DE5A-4737-B462-6DA6F339D1A3}" type="datetimeFigureOut">
              <a:rPr lang="fr-FR"/>
              <a:pPr>
                <a:defRPr/>
              </a:pPr>
              <a:t>27/01/2026</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pPr>
              <a:defRPr/>
            </a:pPr>
            <a:fld id="{F5BE8A66-4F72-4292-9C74-7FC63C820C2B}" type="slidenum">
              <a:rPr lang="fr-FR" altLang="fr-FR"/>
              <a:pPr>
                <a:defRPr/>
              </a:pPr>
              <a:t>‹N°›</a:t>
            </a:fld>
            <a:endParaRPr lang="fr-FR" altLang="fr-FR"/>
          </a:p>
        </p:txBody>
      </p:sp>
    </p:spTree>
    <p:extLst>
      <p:ext uri="{BB962C8B-B14F-4D97-AF65-F5344CB8AC3E}">
        <p14:creationId xmlns:p14="http://schemas.microsoft.com/office/powerpoint/2010/main" val="3008605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smtClean="0"/>
              <a:t>Modifiez le style du titre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Modifiez les styles du texte du masque</a:t>
            </a:r>
          </a:p>
        </p:txBody>
      </p:sp>
      <p:sp>
        <p:nvSpPr>
          <p:cNvPr id="5" name="Date Placeholder 3"/>
          <p:cNvSpPr>
            <a:spLocks noGrp="1"/>
          </p:cNvSpPr>
          <p:nvPr>
            <p:ph type="dt" sz="half" idx="10"/>
          </p:nvPr>
        </p:nvSpPr>
        <p:spPr/>
        <p:txBody>
          <a:bodyPr/>
          <a:lstStyle>
            <a:lvl1pPr>
              <a:defRPr/>
            </a:lvl1pPr>
          </a:lstStyle>
          <a:p>
            <a:pPr>
              <a:defRPr/>
            </a:pPr>
            <a:fld id="{10F29A6C-9A49-4A20-826F-E2ACAE7360C2}"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0E917776-A5B6-4218-B287-6C4B242A04E5}" type="slidenum">
              <a:rPr lang="fr-FR" altLang="fr-FR"/>
              <a:pPr>
                <a:defRPr/>
              </a:pPr>
              <a:t>‹N°›</a:t>
            </a:fld>
            <a:endParaRPr lang="fr-FR" altLang="fr-FR"/>
          </a:p>
        </p:txBody>
      </p:sp>
    </p:spTree>
    <p:extLst>
      <p:ext uri="{BB962C8B-B14F-4D97-AF65-F5344CB8AC3E}">
        <p14:creationId xmlns:p14="http://schemas.microsoft.com/office/powerpoint/2010/main" val="1713330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Modifiez les styles du texte du masque</a:t>
            </a:r>
          </a:p>
        </p:txBody>
      </p:sp>
      <p:sp>
        <p:nvSpPr>
          <p:cNvPr id="5" name="Date Placeholder 3"/>
          <p:cNvSpPr>
            <a:spLocks noGrp="1"/>
          </p:cNvSpPr>
          <p:nvPr>
            <p:ph type="dt" sz="half" idx="10"/>
          </p:nvPr>
        </p:nvSpPr>
        <p:spPr/>
        <p:txBody>
          <a:bodyPr/>
          <a:lstStyle>
            <a:lvl1pPr>
              <a:defRPr/>
            </a:lvl1pPr>
          </a:lstStyle>
          <a:p>
            <a:pPr>
              <a:defRPr/>
            </a:pPr>
            <a:fld id="{430250C1-656E-4CCE-AED3-C10B9484AD70}"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19D7063B-446A-479D-9888-ED677FFA451C}" type="slidenum">
              <a:rPr lang="fr-FR" altLang="fr-FR"/>
              <a:pPr>
                <a:defRPr/>
              </a:pPr>
              <a:t>‹N°›</a:t>
            </a:fld>
            <a:endParaRPr lang="fr-FR" altLang="fr-FR"/>
          </a:p>
        </p:txBody>
      </p:sp>
    </p:spTree>
    <p:extLst>
      <p:ext uri="{BB962C8B-B14F-4D97-AF65-F5344CB8AC3E}">
        <p14:creationId xmlns:p14="http://schemas.microsoft.com/office/powerpoint/2010/main" val="1972512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A021B9B5-D053-4D81-9296-22ADA47C03BA}"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C996DC86-1806-49B4-A2F0-8C6AD4D3F123}" type="slidenum">
              <a:rPr lang="fr-FR" altLang="fr-FR"/>
              <a:pPr>
                <a:defRPr/>
              </a:pPr>
              <a:t>‹N°›</a:t>
            </a:fld>
            <a:endParaRPr lang="fr-FR" altLang="fr-FR"/>
          </a:p>
        </p:txBody>
      </p:sp>
    </p:spTree>
    <p:extLst>
      <p:ext uri="{BB962C8B-B14F-4D97-AF65-F5344CB8AC3E}">
        <p14:creationId xmlns:p14="http://schemas.microsoft.com/office/powerpoint/2010/main" val="296970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F8BBD3EA-ACE1-45F2-A5A9-FE31301EC6E0}"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DC576EEB-2484-4E7B-80DB-EAC90B7779AE}" type="slidenum">
              <a:rPr lang="fr-FR" altLang="fr-FR"/>
              <a:pPr>
                <a:defRPr/>
              </a:pPr>
              <a:t>‹N°›</a:t>
            </a:fld>
            <a:endParaRPr lang="fr-FR" altLang="fr-FR"/>
          </a:p>
        </p:txBody>
      </p:sp>
    </p:spTree>
    <p:extLst>
      <p:ext uri="{BB962C8B-B14F-4D97-AF65-F5344CB8AC3E}">
        <p14:creationId xmlns:p14="http://schemas.microsoft.com/office/powerpoint/2010/main" val="200408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fr-FR"/>
              <a:t>Cliquez et modifiez le titre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lvl1pPr>
              <a:defRPr/>
            </a:lvl1pPr>
          </a:lstStyle>
          <a:p>
            <a:pPr>
              <a:defRPr/>
            </a:pPr>
            <a:fld id="{6C362CC0-07A9-4930-9793-67F8158BA61B}"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A6F607E5-6F01-45EB-AF2D-964CF7BAC94F}" type="slidenum">
              <a:rPr lang="fr-FR" altLang="fr-FR"/>
              <a:pPr>
                <a:defRPr/>
              </a:pPr>
              <a:t>‹N°›</a:t>
            </a:fld>
            <a:endParaRPr lang="fr-FR" altLang="fr-FR"/>
          </a:p>
        </p:txBody>
      </p:sp>
    </p:spTree>
    <p:extLst>
      <p:ext uri="{BB962C8B-B14F-4D97-AF65-F5344CB8AC3E}">
        <p14:creationId xmlns:p14="http://schemas.microsoft.com/office/powerpoint/2010/main" val="4235185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A3FB9295-114B-4326-BFE8-45AC12C4F7A7}"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20BC0776-F90C-41F0-B657-A4FC77EB9EB8}" type="slidenum">
              <a:rPr lang="fr-FR" altLang="fr-FR"/>
              <a:pPr>
                <a:defRPr/>
              </a:pPr>
              <a:t>‹N°›</a:t>
            </a:fld>
            <a:endParaRPr lang="fr-FR" altLang="fr-FR"/>
          </a:p>
        </p:txBody>
      </p:sp>
    </p:spTree>
    <p:extLst>
      <p:ext uri="{BB962C8B-B14F-4D97-AF65-F5344CB8AC3E}">
        <p14:creationId xmlns:p14="http://schemas.microsoft.com/office/powerpoint/2010/main" val="3919183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fr-FR"/>
              <a:t>Cliquez et modifiez le titre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pPr>
              <a:defRPr/>
            </a:pPr>
            <a:fld id="{DAF69ACB-7A4D-40F5-B77A-C69D96C062F1}"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0CEF70F6-3F09-45E1-9FEA-A838E8BBC912}" type="slidenum">
              <a:rPr lang="fr-FR" altLang="fr-FR"/>
              <a:pPr>
                <a:defRPr/>
              </a:pPr>
              <a:t>‹N°›</a:t>
            </a:fld>
            <a:endParaRPr lang="fr-FR" altLang="fr-FR"/>
          </a:p>
        </p:txBody>
      </p:sp>
    </p:spTree>
    <p:extLst>
      <p:ext uri="{BB962C8B-B14F-4D97-AF65-F5344CB8AC3E}">
        <p14:creationId xmlns:p14="http://schemas.microsoft.com/office/powerpoint/2010/main" val="1043570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7141328A-3815-4EE4-AAF6-25A51FDCE771}"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33EB4D1D-C9ED-4D55-87C5-C0E8D530B8A7}" type="slidenum">
              <a:rPr lang="fr-FR" altLang="fr-FR"/>
              <a:pPr>
                <a:defRPr/>
              </a:pPr>
              <a:t>‹N°›</a:t>
            </a:fld>
            <a:endParaRPr lang="fr-FR" altLang="fr-FR"/>
          </a:p>
        </p:txBody>
      </p:sp>
    </p:spTree>
    <p:extLst>
      <p:ext uri="{BB962C8B-B14F-4D97-AF65-F5344CB8AC3E}">
        <p14:creationId xmlns:p14="http://schemas.microsoft.com/office/powerpoint/2010/main" val="963708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fr-FR"/>
              <a:t>Cliquez et modifiez le titre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lvl1pPr>
              <a:defRPr/>
            </a:lvl1pPr>
          </a:lstStyle>
          <a:p>
            <a:pPr>
              <a:defRPr/>
            </a:pPr>
            <a:fld id="{1B44EC83-9A39-4328-B2BF-186823BF63E8}" type="datetimeFigureOut">
              <a:rPr lang="fr-FR"/>
              <a:pPr>
                <a:defRPr/>
              </a:pPr>
              <a:t>27/01/2026</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pPr>
              <a:defRPr/>
            </a:pPr>
            <a:fld id="{15595B7A-F830-447C-8F3F-72A70B304191}" type="slidenum">
              <a:rPr lang="fr-FR" altLang="fr-FR"/>
              <a:pPr>
                <a:defRPr/>
              </a:pPr>
              <a:t>‹N°›</a:t>
            </a:fld>
            <a:endParaRPr lang="fr-FR" altLang="fr-FR"/>
          </a:p>
        </p:txBody>
      </p:sp>
    </p:spTree>
    <p:extLst>
      <p:ext uri="{BB962C8B-B14F-4D97-AF65-F5344CB8AC3E}">
        <p14:creationId xmlns:p14="http://schemas.microsoft.com/office/powerpoint/2010/main" val="3418777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3"/>
          <p:cNvSpPr>
            <a:spLocks noGrp="1"/>
          </p:cNvSpPr>
          <p:nvPr>
            <p:ph type="dt" sz="half" idx="10"/>
          </p:nvPr>
        </p:nvSpPr>
        <p:spPr/>
        <p:txBody>
          <a:bodyPr/>
          <a:lstStyle>
            <a:lvl1pPr>
              <a:defRPr/>
            </a:lvl1pPr>
          </a:lstStyle>
          <a:p>
            <a:pPr>
              <a:defRPr/>
            </a:pPr>
            <a:fld id="{7C7E6700-7FFB-4D7F-A632-C0677057A2C0}" type="datetimeFigureOut">
              <a:rPr lang="fr-FR"/>
              <a:pPr>
                <a:defRPr/>
              </a:pPr>
              <a:t>27/01/2026</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pPr>
              <a:defRPr/>
            </a:pPr>
            <a:fld id="{36DA61FB-3A9B-4C1D-859E-992EF4B6AEC3}" type="slidenum">
              <a:rPr lang="fr-FR" altLang="fr-FR"/>
              <a:pPr>
                <a:defRPr/>
              </a:pPr>
              <a:t>‹N°›</a:t>
            </a:fld>
            <a:endParaRPr lang="fr-FR" altLang="fr-FR"/>
          </a:p>
        </p:txBody>
      </p:sp>
    </p:spTree>
    <p:extLst>
      <p:ext uri="{BB962C8B-B14F-4D97-AF65-F5344CB8AC3E}">
        <p14:creationId xmlns:p14="http://schemas.microsoft.com/office/powerpoint/2010/main" val="4255292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FC0BB5-896F-46BA-BF11-CE7DAA767F18}" type="datetimeFigureOut">
              <a:rPr lang="fr-FR"/>
              <a:pPr>
                <a:defRPr/>
              </a:pPr>
              <a:t>27/01/2026</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pPr>
              <a:defRPr/>
            </a:pPr>
            <a:fld id="{720E1D40-3256-45A4-A6E1-77656037D676}" type="slidenum">
              <a:rPr lang="fr-FR" altLang="fr-FR"/>
              <a:pPr>
                <a:defRPr/>
              </a:pPr>
              <a:t>‹N°›</a:t>
            </a:fld>
            <a:endParaRPr lang="fr-FR" altLang="fr-FR"/>
          </a:p>
        </p:txBody>
      </p:sp>
    </p:spTree>
    <p:extLst>
      <p:ext uri="{BB962C8B-B14F-4D97-AF65-F5344CB8AC3E}">
        <p14:creationId xmlns:p14="http://schemas.microsoft.com/office/powerpoint/2010/main" val="4290314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Cliquez et modifiez le titre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fld id="{F16547DA-A879-458F-9C1A-296513AC9A1A}"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945553CD-1EE7-4AE1-A9A9-31E7A8D45C25}" type="slidenum">
              <a:rPr lang="fr-FR" altLang="fr-FR"/>
              <a:pPr>
                <a:defRPr/>
              </a:pPr>
              <a:t>‹N°›</a:t>
            </a:fld>
            <a:endParaRPr lang="fr-FR" altLang="fr-FR"/>
          </a:p>
        </p:txBody>
      </p:sp>
    </p:spTree>
    <p:extLst>
      <p:ext uri="{BB962C8B-B14F-4D97-AF65-F5344CB8AC3E}">
        <p14:creationId xmlns:p14="http://schemas.microsoft.com/office/powerpoint/2010/main" val="449449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Cliquez et modifiez le titre</a:t>
            </a:r>
            <a:endParaRPr lang="en-US" dirty="0"/>
          </a:p>
        </p:txBody>
      </p:sp>
      <p:sp>
        <p:nvSpPr>
          <p:cNvPr id="3" name="Picture Placeholder 2"/>
          <p:cNvSpPr>
            <a:spLocks noGrp="1" noChangeAspect="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fr-FR" noProof="0"/>
              <a:t>Faire glisser l'image vers l'espace réservé ou cliquer sur l'icône pour l'ajouter</a:t>
            </a:r>
            <a:endParaRPr lang="en-US" noProof="0"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fld id="{60785716-61E9-4C7F-A392-A849903056E9}" type="datetimeFigureOut">
              <a:rPr lang="fr-FR"/>
              <a:pPr>
                <a:defRPr/>
              </a:pPr>
              <a:t>27/01/2026</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224C046E-D934-48B0-A665-5F6DD4EB5E7A}" type="slidenum">
              <a:rPr lang="fr-FR" altLang="fr-FR"/>
              <a:pPr>
                <a:defRPr/>
              </a:pPr>
              <a:t>‹N°›</a:t>
            </a:fld>
            <a:endParaRPr lang="fr-FR" altLang="fr-FR"/>
          </a:p>
        </p:txBody>
      </p:sp>
    </p:spTree>
    <p:extLst>
      <p:ext uri="{BB962C8B-B14F-4D97-AF65-F5344CB8AC3E}">
        <p14:creationId xmlns:p14="http://schemas.microsoft.com/office/powerpoint/2010/main" val="2479765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766ECF35-0004-4AA2-AC08-380CE4183ED7}"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1BF718BE-2929-4592-87A9-88FDA19B9132}" type="slidenum">
              <a:rPr lang="fr-FR" altLang="fr-FR"/>
              <a:pPr>
                <a:defRPr/>
              </a:pPr>
              <a:t>‹N°›</a:t>
            </a:fld>
            <a:endParaRPr lang="fr-FR" altLang="fr-FR"/>
          </a:p>
        </p:txBody>
      </p:sp>
    </p:spTree>
    <p:extLst>
      <p:ext uri="{BB962C8B-B14F-4D97-AF65-F5344CB8AC3E}">
        <p14:creationId xmlns:p14="http://schemas.microsoft.com/office/powerpoint/2010/main" val="3070032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96797ED7-2564-4B35-9B68-8DC49AB569E5}" type="datetimeFigureOut">
              <a:rPr lang="fr-FR"/>
              <a:pPr>
                <a:defRPr/>
              </a:pPr>
              <a:t>27/01/2026</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5B703067-FC6B-43AE-BF45-35D5344D0F04}" type="slidenum">
              <a:rPr lang="fr-FR" altLang="fr-FR"/>
              <a:pPr>
                <a:defRPr/>
              </a:pPr>
              <a:t>‹N°›</a:t>
            </a:fld>
            <a:endParaRPr lang="fr-FR" altLang="fr-FR"/>
          </a:p>
        </p:txBody>
      </p:sp>
    </p:spTree>
    <p:extLst>
      <p:ext uri="{BB962C8B-B14F-4D97-AF65-F5344CB8AC3E}">
        <p14:creationId xmlns:p14="http://schemas.microsoft.com/office/powerpoint/2010/main" val="295094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et modifiez le titre</a:t>
            </a:r>
            <a:endParaRPr lang="en-US" altLang="fr-FR" smtClean="0"/>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0457DBBB-458E-4E1A-8344-F0F0B336533A}" type="datetimeFigureOut">
              <a:rPr lang="fr-FR"/>
              <a:pPr>
                <a:defRPr/>
              </a:pPr>
              <a:t>27/01/2026</a:t>
            </a:fld>
            <a:endParaRPr lang="fr-FR"/>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fr-FR"/>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A8514715-8869-47E0-851A-80EEE402723D}"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1" fontAlgn="base" hangingPunct="1">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et modifiez le titre</a:t>
            </a:r>
            <a:endParaRPr lang="en-US" altLang="fr-FR" smtClean="0"/>
          </a:p>
        </p:txBody>
      </p:sp>
      <p:sp>
        <p:nvSpPr>
          <p:cNvPr id="4099"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a:solidFill>
                  <a:prstClr val="black">
                    <a:tint val="75000"/>
                  </a:prstClr>
                </a:solidFill>
                <a:latin typeface="+mn-lt"/>
              </a:defRPr>
            </a:lvl1pPr>
          </a:lstStyle>
          <a:p>
            <a:pPr>
              <a:defRPr/>
            </a:pPr>
            <a:fld id="{BB1F5DE6-A41D-4690-BE97-D65A79FC5AE9}" type="datetimeFigureOut">
              <a:rPr lang="fr-FR"/>
              <a:pPr>
                <a:defRPr/>
              </a:pPr>
              <a:t>27/01/2026</a:t>
            </a:fld>
            <a:endParaRPr lang="fr-FR"/>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prstClr val="black">
                    <a:tint val="75000"/>
                  </a:prstClr>
                </a:solidFill>
                <a:latin typeface="+mn-lt"/>
              </a:defRPr>
            </a:lvl1pPr>
          </a:lstStyle>
          <a:p>
            <a:pPr>
              <a:defRPr/>
            </a:pPr>
            <a:endParaRPr lang="fr-FR"/>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E24D9869-18D6-41D9-BD21-56967ADC9A3F}"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4.png"/><Relationship Id="rId21" Type="http://schemas.openxmlformats.org/officeDocument/2006/relationships/image" Target="../media/image21.png"/><Relationship Id="rId7" Type="http://schemas.openxmlformats.org/officeDocument/2006/relationships/image" Target="../media/image8.png"/><Relationship Id="rId12" Type="http://schemas.openxmlformats.org/officeDocument/2006/relationships/image" Target="../media/image3.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20" Type="http://schemas.openxmlformats.org/officeDocument/2006/relationships/image" Target="../media/image20.jp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1.png"/><Relationship Id="rId19" Type="http://schemas.openxmlformats.org/officeDocument/2006/relationships/image" Target="../media/image19.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4.pn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3.png"/><Relationship Id="rId3" Type="http://schemas.openxmlformats.org/officeDocument/2006/relationships/image" Target="../media/image3.png"/><Relationship Id="rId7" Type="http://schemas.openxmlformats.org/officeDocument/2006/relationships/image" Target="../media/image27.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11.png"/><Relationship Id="rId5" Type="http://schemas.openxmlformats.org/officeDocument/2006/relationships/image" Target="../media/image25.png"/><Relationship Id="rId10" Type="http://schemas.openxmlformats.org/officeDocument/2006/relationships/image" Target="../media/image17.png"/><Relationship Id="rId4" Type="http://schemas.openxmlformats.org/officeDocument/2006/relationships/image" Target="../media/image24.jpeg"/><Relationship Id="rId9" Type="http://schemas.openxmlformats.org/officeDocument/2006/relationships/image" Target="../media/image29.png"/><Relationship Id="rId1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png"/><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pn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8.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png"/><Relationship Id="rId18" Type="http://schemas.openxmlformats.org/officeDocument/2006/relationships/image" Target="../media/image60.png"/><Relationship Id="rId26" Type="http://schemas.openxmlformats.org/officeDocument/2006/relationships/image" Target="../media/image68.png"/><Relationship Id="rId3" Type="http://schemas.openxmlformats.org/officeDocument/2006/relationships/image" Target="../media/image45.png"/><Relationship Id="rId21" Type="http://schemas.openxmlformats.org/officeDocument/2006/relationships/image" Target="../media/image63.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7.png"/><Relationship Id="rId2" Type="http://schemas.openxmlformats.org/officeDocument/2006/relationships/image" Target="../media/image44.png"/><Relationship Id="rId16" Type="http://schemas.openxmlformats.org/officeDocument/2006/relationships/image" Target="../media/image58.png"/><Relationship Id="rId20" Type="http://schemas.openxmlformats.org/officeDocument/2006/relationships/image" Target="../media/image62.png"/><Relationship Id="rId29"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6.png"/><Relationship Id="rId5" Type="http://schemas.openxmlformats.org/officeDocument/2006/relationships/image" Target="../media/image47.png"/><Relationship Id="rId15" Type="http://schemas.openxmlformats.org/officeDocument/2006/relationships/image" Target="../media/image57.png"/><Relationship Id="rId23" Type="http://schemas.openxmlformats.org/officeDocument/2006/relationships/image" Target="../media/image65.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0.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png"/><Relationship Id="rId4" Type="http://schemas.openxmlformats.org/officeDocument/2006/relationships/image" Target="../media/image75.jpeg"/><Relationship Id="rId9" Type="http://schemas.openxmlformats.org/officeDocument/2006/relationships/image" Target="../media/image80.png"/></Relationships>
</file>

<file path=ppt/slides/_rels/slide1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png"/><Relationship Id="rId7" Type="http://schemas.openxmlformats.org/officeDocument/2006/relationships/image" Target="../media/image8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hyperlink" Target="https://afds-directeurs-soins.fr/" TargetMode="External"/><Relationship Id="rId11" Type="http://schemas.openxmlformats.org/officeDocument/2006/relationships/image" Target="../media/image87.png"/><Relationship Id="rId5" Type="http://schemas.openxmlformats.org/officeDocument/2006/relationships/hyperlink" Target="https://www.linkedin.com/in/afds-association-fran%C3%A7aise-des-directeurs-des-soins-b76284260/" TargetMode="External"/><Relationship Id="rId10" Type="http://schemas.openxmlformats.org/officeDocument/2006/relationships/image" Target="../media/image86.png"/><Relationship Id="rId4" Type="http://schemas.openxmlformats.org/officeDocument/2006/relationships/image" Target="../media/image82.png"/><Relationship Id="rId9" Type="http://schemas.openxmlformats.org/officeDocument/2006/relationships/image" Target="../media/image8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0.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hyperlink" Target="https://mnh.wiin.io/fr/applications/directeursdessoins" TargetMode="External"/><Relationship Id="rId4" Type="http://schemas.openxmlformats.org/officeDocument/2006/relationships/image" Target="../media/image88.png"/></Relationships>
</file>

<file path=ppt/slides/_rels/slide1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png"/><Relationship Id="rId7" Type="http://schemas.openxmlformats.org/officeDocument/2006/relationships/image" Target="../media/image94.png"/><Relationship Id="rId2"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779838"/>
            <a:ext cx="9144000" cy="1363662"/>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p>
        </p:txBody>
      </p:sp>
      <p:sp>
        <p:nvSpPr>
          <p:cNvPr id="6147" name="ZoneTexte 2"/>
          <p:cNvSpPr txBox="1">
            <a:spLocks noChangeArrowheads="1"/>
          </p:cNvSpPr>
          <p:nvPr/>
        </p:nvSpPr>
        <p:spPr bwMode="auto">
          <a:xfrm>
            <a:off x="0" y="409688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algn="ctr" eaLnBrk="1" hangingPunct="1"/>
            <a:r>
              <a:rPr lang="fr-FR" altLang="fr-FR" sz="3200" dirty="0" smtClean="0">
                <a:solidFill>
                  <a:schemeClr val="bg1"/>
                </a:solidFill>
                <a:latin typeface="Calibri Light" pitchFamily="34" charset="0"/>
                <a:cs typeface="Calibri Light" pitchFamily="34" charset="0"/>
              </a:rPr>
              <a:t>PRÉSENTATION</a:t>
            </a:r>
            <a:endParaRPr lang="fr-FR" altLang="fr-FR" sz="3200" dirty="0">
              <a:solidFill>
                <a:schemeClr val="bg1"/>
              </a:solidFill>
              <a:latin typeface="Calibri Light" pitchFamily="34" charset="0"/>
              <a:cs typeface="Calibri Light" pitchFamily="34" charset="0"/>
            </a:endParaRPr>
          </a:p>
        </p:txBody>
      </p:sp>
      <p:sp>
        <p:nvSpPr>
          <p:cNvPr id="4" name="Rectangle 3"/>
          <p:cNvSpPr/>
          <p:nvPr/>
        </p:nvSpPr>
        <p:spPr>
          <a:xfrm>
            <a:off x="0" y="0"/>
            <a:ext cx="9144000" cy="1830388"/>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p>
        </p:txBody>
      </p:sp>
      <p:sp>
        <p:nvSpPr>
          <p:cNvPr id="6149" name="ZoneTexte 5"/>
          <p:cNvSpPr txBox="1">
            <a:spLocks noChangeArrowheads="1"/>
          </p:cNvSpPr>
          <p:nvPr/>
        </p:nvSpPr>
        <p:spPr bwMode="auto">
          <a:xfrm>
            <a:off x="0" y="254000"/>
            <a:ext cx="91440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algn="ctr" eaLnBrk="1" hangingPunct="1"/>
            <a:r>
              <a:rPr lang="fr-FR" altLang="fr-FR" sz="4000">
                <a:solidFill>
                  <a:schemeClr val="bg1"/>
                </a:solidFill>
                <a:latin typeface="Calibri Light" pitchFamily="34" charset="0"/>
                <a:cs typeface="Calibri Light" pitchFamily="34" charset="0"/>
              </a:rPr>
              <a:t>ASSOCIATION FRANCAISE </a:t>
            </a:r>
          </a:p>
          <a:p>
            <a:pPr algn="ctr" eaLnBrk="1" hangingPunct="1"/>
            <a:r>
              <a:rPr lang="fr-FR" altLang="fr-FR" sz="4000">
                <a:solidFill>
                  <a:schemeClr val="bg1"/>
                </a:solidFill>
                <a:latin typeface="Calibri Light" pitchFamily="34" charset="0"/>
                <a:cs typeface="Calibri Light" pitchFamily="34" charset="0"/>
              </a:rPr>
              <a:t>DES DIRECTEURS DES SOINS</a:t>
            </a:r>
          </a:p>
        </p:txBody>
      </p:sp>
      <p:pic>
        <p:nvPicPr>
          <p:cNvPr id="1026" name="Picture 2" descr="G:\dds\DDS (2)\4. CHU ET PARTENAIRES\4.8 AFDS\Année 2026 AFDS NATIONALE\COMMUNICATION\LOGOS\Logo AFDS\Logo AFDS.jpeg"/>
          <p:cNvPicPr>
            <a:picLocks noChangeAspect="1" noChangeArrowheads="1"/>
          </p:cNvPicPr>
          <p:nvPr/>
        </p:nvPicPr>
        <p:blipFill rotWithShape="1">
          <a:blip r:embed="rId3">
            <a:extLst>
              <a:ext uri="{28A0092B-C50C-407E-A947-70E740481C1C}">
                <a14:useLocalDpi xmlns:a14="http://schemas.microsoft.com/office/drawing/2010/main" val="0"/>
              </a:ext>
            </a:extLst>
          </a:blip>
          <a:srcRect t="21520" b="18795"/>
          <a:stretch/>
        </p:blipFill>
        <p:spPr bwMode="auto">
          <a:xfrm>
            <a:off x="2599272" y="1905000"/>
            <a:ext cx="4216297" cy="17610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G:\dds\DDS (2)\4. CHU ET PARTENAIRES\4.8 AFDS\Année 2023 AFDS NATIONALE\ASSEMBLEE GENERALE AFDS\POWERPOINT\Visuels pour Powerpoint\Logo de fond AF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012" y="1188813"/>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ZoneTexte 4"/>
          <p:cNvSpPr txBox="1">
            <a:spLocks noChangeArrowheads="1"/>
          </p:cNvSpPr>
          <p:nvPr/>
        </p:nvSpPr>
        <p:spPr bwMode="auto">
          <a:xfrm>
            <a:off x="1420813" y="200025"/>
            <a:ext cx="7723187"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200" b="1" dirty="0">
                <a:solidFill>
                  <a:srgbClr val="002360"/>
                </a:solidFill>
              </a:rPr>
              <a:t>   </a:t>
            </a:r>
            <a:r>
              <a:rPr lang="fr-FR" altLang="fr-FR" sz="3200" b="1" dirty="0" smtClean="0">
                <a:solidFill>
                  <a:srgbClr val="002360"/>
                </a:solidFill>
              </a:rPr>
              <a:t>1. LES OBJECTIFS DE L’ASSOCIATION</a:t>
            </a:r>
            <a:endParaRPr lang="fr-FR" altLang="fr-FR" sz="3200" b="1" dirty="0">
              <a:solidFill>
                <a:srgbClr val="002360"/>
              </a:solidFill>
            </a:endParaRPr>
          </a:p>
        </p:txBody>
      </p:sp>
      <p:sp>
        <p:nvSpPr>
          <p:cNvPr id="2" name="Rectangle 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sp>
        <p:nvSpPr>
          <p:cNvPr id="5" name="Rectangle 4"/>
          <p:cNvSpPr/>
          <p:nvPr/>
        </p:nvSpPr>
        <p:spPr>
          <a:xfrm>
            <a:off x="768302" y="-5752"/>
            <a:ext cx="895398"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172620" y="968176"/>
            <a:ext cx="7277100" cy="3832225"/>
          </a:xfrm>
          <a:prstGeom prst="rect">
            <a:avLst/>
          </a:prstGeom>
          <a:noFill/>
        </p:spPr>
        <p:txBody>
          <a:bodyPr>
            <a:spAutoFit/>
          </a:bodyPr>
          <a:lstStyle/>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Fédérer</a:t>
            </a:r>
            <a:r>
              <a:rPr lang="fr-FR" sz="1350" dirty="0">
                <a:solidFill>
                  <a:srgbClr val="002060"/>
                </a:solidFill>
                <a:latin typeface="+mn-lt"/>
              </a:rPr>
              <a:t> tous les Directeurs des Soins</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Développer</a:t>
            </a:r>
            <a:r>
              <a:rPr lang="fr-FR" sz="1350" dirty="0">
                <a:solidFill>
                  <a:srgbClr val="002060"/>
                </a:solidFill>
                <a:latin typeface="+mn-lt"/>
              </a:rPr>
              <a:t> l’attractivité du métier de Directeur des Soins</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Promouvoir</a:t>
            </a:r>
            <a:r>
              <a:rPr lang="fr-FR" sz="1350" dirty="0">
                <a:solidFill>
                  <a:srgbClr val="0194B7"/>
                </a:solidFill>
                <a:latin typeface="+mn-lt"/>
              </a:rPr>
              <a:t> :</a:t>
            </a:r>
          </a:p>
          <a:p>
            <a:pPr marL="285750" indent="-285750" eaLnBrk="1" fontAlgn="auto" hangingPunct="1">
              <a:spcBef>
                <a:spcPts val="0"/>
              </a:spcBef>
              <a:spcAft>
                <a:spcPts val="0"/>
              </a:spcAft>
              <a:buFontTx/>
              <a:buChar char="-"/>
              <a:defRPr/>
            </a:pPr>
            <a:r>
              <a:rPr lang="fr-FR" sz="1350" dirty="0">
                <a:solidFill>
                  <a:srgbClr val="002060"/>
                </a:solidFill>
                <a:latin typeface="+mn-lt"/>
              </a:rPr>
              <a:t>Le métier et la fonction de Directeur des Soins et son évolution statutaire/financière</a:t>
            </a:r>
          </a:p>
          <a:p>
            <a:pPr marL="285750" indent="-285750" eaLnBrk="1" fontAlgn="auto" hangingPunct="1">
              <a:spcBef>
                <a:spcPts val="0"/>
              </a:spcBef>
              <a:spcAft>
                <a:spcPts val="0"/>
              </a:spcAft>
              <a:buFontTx/>
              <a:buChar char="-"/>
              <a:defRPr/>
            </a:pPr>
            <a:r>
              <a:rPr lang="fr-FR" sz="1350" dirty="0">
                <a:solidFill>
                  <a:srgbClr val="002060"/>
                </a:solidFill>
                <a:latin typeface="+mn-lt"/>
              </a:rPr>
              <a:t>Les activités de soins publiques ou privées</a:t>
            </a:r>
          </a:p>
          <a:p>
            <a:pPr marL="285750" indent="-285750" eaLnBrk="1" fontAlgn="auto" hangingPunct="1">
              <a:spcBef>
                <a:spcPts val="0"/>
              </a:spcBef>
              <a:spcAft>
                <a:spcPts val="0"/>
              </a:spcAft>
              <a:buFontTx/>
              <a:buChar char="-"/>
              <a:defRPr/>
            </a:pPr>
            <a:r>
              <a:rPr lang="fr-FR" sz="1350" dirty="0">
                <a:solidFill>
                  <a:srgbClr val="002060"/>
                </a:solidFill>
                <a:latin typeface="+mn-lt"/>
              </a:rPr>
              <a:t>La formation, l’enseignement et la recherche dans le domaine des soins infirmiers/rééducation   et </a:t>
            </a:r>
            <a:r>
              <a:rPr lang="fr-FR" sz="1350" dirty="0" smtClean="0">
                <a:solidFill>
                  <a:srgbClr val="002060"/>
                </a:solidFill>
                <a:latin typeface="+mn-lt"/>
              </a:rPr>
              <a:t>médicotechniques</a:t>
            </a:r>
            <a:endParaRPr lang="fr-FR" sz="1350" dirty="0">
              <a:solidFill>
                <a:srgbClr val="002060"/>
              </a:solidFill>
              <a:latin typeface="+mn-lt"/>
            </a:endParaRPr>
          </a:p>
          <a:p>
            <a:pPr marL="285750" indent="-285750" eaLnBrk="1" fontAlgn="auto" hangingPunct="1">
              <a:spcBef>
                <a:spcPts val="0"/>
              </a:spcBef>
              <a:spcAft>
                <a:spcPts val="0"/>
              </a:spcAft>
              <a:buFontTx/>
              <a:buChar char="-"/>
              <a:defRPr/>
            </a:pPr>
            <a:r>
              <a:rPr lang="fr-FR" sz="1350" dirty="0">
                <a:solidFill>
                  <a:srgbClr val="002060"/>
                </a:solidFill>
                <a:latin typeface="+mn-lt"/>
              </a:rPr>
              <a:t>L’évolution des professions concernées</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Apporter</a:t>
            </a:r>
            <a:r>
              <a:rPr lang="fr-FR" sz="1350" dirty="0">
                <a:solidFill>
                  <a:srgbClr val="002060"/>
                </a:solidFill>
                <a:latin typeface="+mn-lt"/>
              </a:rPr>
              <a:t> sa contribution aux réflexions politiques concernant l’évolution du système de santé</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Participer</a:t>
            </a:r>
            <a:r>
              <a:rPr lang="fr-FR" sz="1350" dirty="0">
                <a:solidFill>
                  <a:srgbClr val="002060"/>
                </a:solidFill>
                <a:latin typeface="+mn-lt"/>
              </a:rPr>
              <a:t> au développement professionnel des Directeurs des Soins par les JNE et séminaires</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Représenter</a:t>
            </a:r>
            <a:r>
              <a:rPr lang="fr-FR" sz="1350" dirty="0">
                <a:solidFill>
                  <a:srgbClr val="002060"/>
                </a:solidFill>
                <a:latin typeface="+mn-lt"/>
              </a:rPr>
              <a:t> les professionnels de santé et la fonction de Directeur des Soins</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Diffuser</a:t>
            </a:r>
            <a:r>
              <a:rPr lang="fr-FR" sz="1350" dirty="0">
                <a:solidFill>
                  <a:srgbClr val="002060"/>
                </a:solidFill>
                <a:latin typeface="+mn-lt"/>
              </a:rPr>
              <a:t> l’information professionnelle (via le site internet)</a:t>
            </a:r>
          </a:p>
          <a:p>
            <a:pPr marL="285750" indent="-285750" eaLnBrk="1" fontAlgn="auto" hangingPunct="1">
              <a:lnSpc>
                <a:spcPct val="150000"/>
              </a:lnSpc>
              <a:spcBef>
                <a:spcPts val="0"/>
              </a:spcBef>
              <a:spcAft>
                <a:spcPts val="0"/>
              </a:spcAft>
              <a:buFont typeface="Wingdings" panose="05000000000000000000" pitchFamily="2" charset="2"/>
              <a:buChar char="Ø"/>
              <a:defRPr/>
            </a:pPr>
            <a:r>
              <a:rPr lang="fr-FR" sz="1350" b="1" dirty="0">
                <a:solidFill>
                  <a:srgbClr val="0194B7"/>
                </a:solidFill>
                <a:latin typeface="+mn-lt"/>
              </a:rPr>
              <a:t>Conseiller</a:t>
            </a:r>
            <a:r>
              <a:rPr lang="fr-FR" sz="1350" dirty="0">
                <a:solidFill>
                  <a:srgbClr val="002060"/>
                </a:solidFill>
                <a:latin typeface="+mn-lt"/>
              </a:rPr>
              <a:t> les Directeurs des Soins dans l’exercice de leur fonction</a:t>
            </a:r>
          </a:p>
          <a:p>
            <a:pPr marL="285750" indent="-285750" eaLnBrk="1" fontAlgn="auto" hangingPunct="1">
              <a:spcBef>
                <a:spcPts val="0"/>
              </a:spcBef>
              <a:spcAft>
                <a:spcPts val="0"/>
              </a:spcAft>
              <a:buFont typeface="Wingdings" panose="05000000000000000000" pitchFamily="2" charset="2"/>
              <a:buChar char="Ø"/>
              <a:defRPr/>
            </a:pPr>
            <a:endParaRPr lang="fr-FR" sz="1350" dirty="0">
              <a:latin typeface="+mn-lt"/>
            </a:endParaRPr>
          </a:p>
        </p:txBody>
      </p:sp>
      <p:pic>
        <p:nvPicPr>
          <p:cNvPr id="9" name="Picture 2" descr="G:\dds\DDS (2)\4. CHU ET PARTENAIRES\4.8 AFDS\Année 2024 NATIONALE\COMMUNICATION\LOGOS\Logo AFDS\Logo AFDS bleu mari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776769" y="-5752"/>
            <a:ext cx="652511"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776769" y="-5752"/>
            <a:ext cx="8394739"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350" dirty="0" smtClean="0"/>
              <a:t>v</a:t>
            </a:r>
            <a:endParaRPr lang="fr-FR" sz="1350" dirty="0"/>
          </a:p>
        </p:txBody>
      </p:sp>
      <p:pic>
        <p:nvPicPr>
          <p:cNvPr id="11268" name="Picture 2" descr="G:\dds\DDS (2)\4. CHU ET PARTENAIRES\4.8 AFDS\Année 2023 AFDS NATIONALE\Communication\LOGOS\Logo - adRHre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177" y="3901684"/>
            <a:ext cx="1846262"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5" descr="G:\dds\DDS (2)\4. CHU ET PARTENAIRES\4.8 AFDS\Année 2023 AFDS NATIONALE\Communication\LOGOS\Logo - ANFIID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727" y="2491575"/>
            <a:ext cx="2789238"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Picture 15" descr="G:\dds\DDS (2)\4. CHU ET PARTENAIRES\4.8 AFDS\Année 2023 AFDS NATIONALE\Communication\LOGOS\Logo SIDIIE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012" y="3537709"/>
            <a:ext cx="1893902" cy="1136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7" descr="G:\dds\DDS (2)\4. CHU ET PARTENAIRES\4.8 AFDS\Année 2023 AFDS NATIONALE\Communication\LOGOS\Logo - ANP3SM.png"/>
          <p:cNvPicPr>
            <a:picLocks noChangeAspect="1" noChangeArrowheads="1"/>
          </p:cNvPicPr>
          <p:nvPr/>
        </p:nvPicPr>
        <p:blipFill rotWithShape="1">
          <a:blip r:embed="rId6">
            <a:extLst>
              <a:ext uri="{28A0092B-C50C-407E-A947-70E740481C1C}">
                <a14:useLocalDpi xmlns:a14="http://schemas.microsoft.com/office/drawing/2010/main" val="0"/>
              </a:ext>
            </a:extLst>
          </a:blip>
          <a:srcRect r="58376"/>
          <a:stretch/>
        </p:blipFill>
        <p:spPr bwMode="auto">
          <a:xfrm>
            <a:off x="4862351" y="1895471"/>
            <a:ext cx="2069195" cy="68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8" descr="G:\dds\DDS (2)\4. CHU ET PARTENAIRES\4.8 AFDS\Année 2023 AFDS NATIONALE\Communication\LOGOS\Logo - Collège Infirmier Françai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8460" y="3525653"/>
            <a:ext cx="2439684" cy="42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9" descr="G:\dds\DDS (2)\4. CHU ET PARTENAIRES\4.8 AFDS\Année 2023 AFDS NATIONALE\Communication\LOGOS\Logo - CNDCH.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5177" y="3263716"/>
            <a:ext cx="1941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12" descr="G:\dds\DDS (2)\4. CHU ET PARTENAIRES\4.8 AFDS\Année 2023 AFDS NATIONALE\Communication\LOGOS\Logo ELSEVIER.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6690" y="3482384"/>
            <a:ext cx="10414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13" descr="G:\dds\DDS (2)\4. CHU ET PARTENAIRES\4.8 AFDS\Année 2023 AFDS NATIONALE\Communication\LOGOS\Logo FHF.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37135" y="984949"/>
            <a:ext cx="1528688" cy="68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Picture 17" descr="C:\Users\DENIAD\Desktop\Logo - ADH.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93504" y="1859104"/>
            <a:ext cx="1567935" cy="53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6" name="ZoneTexte 20"/>
          <p:cNvSpPr txBox="1">
            <a:spLocks noChangeArrowheads="1"/>
          </p:cNvSpPr>
          <p:nvPr/>
        </p:nvSpPr>
        <p:spPr bwMode="auto">
          <a:xfrm>
            <a:off x="1420813" y="200025"/>
            <a:ext cx="7723187"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200" b="1" dirty="0">
                <a:solidFill>
                  <a:srgbClr val="002360"/>
                </a:solidFill>
              </a:rPr>
              <a:t>   2. </a:t>
            </a:r>
            <a:r>
              <a:rPr lang="fr-FR" altLang="fr-FR" sz="3200" b="1" dirty="0" smtClean="0">
                <a:solidFill>
                  <a:srgbClr val="002360"/>
                </a:solidFill>
              </a:rPr>
              <a:t>LES PARTENAIRES DE L’AFDS</a:t>
            </a:r>
            <a:endParaRPr lang="fr-FR" altLang="fr-FR" sz="3200" b="1" dirty="0">
              <a:solidFill>
                <a:srgbClr val="002360"/>
              </a:solidFill>
            </a:endParaRPr>
          </a:p>
        </p:txBody>
      </p:sp>
      <p:sp>
        <p:nvSpPr>
          <p:cNvPr id="22" name="ZoneTexte 21"/>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24" name="Picture 2" descr="G:\dds\DDS (2)\4. CHU ET PARTENAIRES\4.8 AFDS\Année 2024 NATIONALE\COMMUNICATION\LOGOS\Logo AFDS\Logo AFDS bleu marine.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dds\DDS (2)\4. CHU ET PARTENAIRES\4.8 AFDS\Année 2024 NATIONALE\COMMUNICATION\LOGOS\Logos Partenaires\Logo - ANdEP.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97291" y="2752122"/>
            <a:ext cx="1464850" cy="511593"/>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0" descr="G:\dds\DDS (2)\4. CHU ET PARTENAIRES\4.8 AFDS\Année 2023 AFDS NATIONALE\Communication\LOGOS\Logo Conférence des DG de CHU.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21868" y="3393964"/>
            <a:ext cx="1049338"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G:\dds\DDS (2)\4. CHU ET PARTENAIRES\4.8 AFDS\Année 2025 AFDS NATIONALE\Communication\LOGOS et signatures\Logos Partenaires et autres\Logo - ANCIM.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30113" y="831777"/>
            <a:ext cx="1295602" cy="9946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dds\DDS (2)\4. CHU ET PARTENAIRES\4.8 AFDS\Année 2025 AFDS NATIONALE\Communication\LOGOS et signatures\Logos Partenaires et autres\Logo - ANFIPA.png"/>
          <p:cNvPicPr>
            <a:picLocks noChangeAspect="1" noChangeArrowheads="1"/>
          </p:cNvPicPr>
          <p:nvPr/>
        </p:nvPicPr>
        <p:blipFill rotWithShape="1">
          <a:blip r:embed="rId16">
            <a:extLst>
              <a:ext uri="{28A0092B-C50C-407E-A947-70E740481C1C}">
                <a14:useLocalDpi xmlns:a14="http://schemas.microsoft.com/office/drawing/2010/main" val="0"/>
              </a:ext>
            </a:extLst>
          </a:blip>
          <a:srcRect b="10986"/>
          <a:stretch/>
        </p:blipFill>
        <p:spPr bwMode="auto">
          <a:xfrm>
            <a:off x="7374655" y="2395215"/>
            <a:ext cx="1290612" cy="8787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dds\DDS (2)\4. CHU ET PARTENAIRES\4.8 AFDS\Année 2025 AFDS NATIONALE\Communication\LOGOS et signatures\Logos Partenaires et autres\Logo - ANAP.png"/>
          <p:cNvPicPr>
            <a:picLocks noChangeAspect="1" noChangeArrowheads="1"/>
          </p:cNvPicPr>
          <p:nvPr/>
        </p:nvPicPr>
        <p:blipFill rotWithShape="1">
          <a:blip r:embed="rId17">
            <a:extLst>
              <a:ext uri="{28A0092B-C50C-407E-A947-70E740481C1C}">
                <a14:useLocalDpi xmlns:a14="http://schemas.microsoft.com/office/drawing/2010/main" val="0"/>
              </a:ext>
            </a:extLst>
          </a:blip>
          <a:srcRect b="15218"/>
          <a:stretch/>
        </p:blipFill>
        <p:spPr bwMode="auto">
          <a:xfrm>
            <a:off x="6317319" y="1006314"/>
            <a:ext cx="2347947" cy="501596"/>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descr="G:\dds\DDS (2)\4. CHU ET PARTENAIRES\4.8 AFDS\Année 2024 NATIONALE\COMMUNICATION\LOGOS\Logos Partenaires\Logo - VMEH.pn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97291" y="3993267"/>
            <a:ext cx="1917503" cy="690558"/>
          </a:xfrm>
          <a:prstGeom prst="rect">
            <a:avLst/>
          </a:prstGeom>
          <a:noFill/>
          <a:ln>
            <a:noFill/>
          </a:ln>
        </p:spPr>
      </p:pic>
      <p:pic>
        <p:nvPicPr>
          <p:cNvPr id="2051" name="Picture 3" descr="G:\dds\DDS (2)\4. CHU ET PARTENAIRES\4.8 AFDS\Année 2026 AFDS NATIONALE\COMMUNICATION\LOGOS\Logos Partenaires et autres\Logo - Institut Français de l'Expérience Patient.png"/>
          <p:cNvPicPr>
            <a:picLocks noChangeAspect="1" noChangeArrowheads="1"/>
          </p:cNvPicPr>
          <p:nvPr/>
        </p:nvPicPr>
        <p:blipFill rotWithShape="1">
          <a:blip r:embed="rId19">
            <a:extLst>
              <a:ext uri="{28A0092B-C50C-407E-A947-70E740481C1C}">
                <a14:useLocalDpi xmlns:a14="http://schemas.microsoft.com/office/drawing/2010/main" val="0"/>
              </a:ext>
            </a:extLst>
          </a:blip>
          <a:srcRect t="10692" b="11569"/>
          <a:stretch/>
        </p:blipFill>
        <p:spPr bwMode="auto">
          <a:xfrm>
            <a:off x="7018774" y="1673246"/>
            <a:ext cx="1677613" cy="723084"/>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27" descr="Une image contenant texte&#10;&#10;Description générée automatiquement"/>
          <p:cNvPicPr/>
          <p:nvPr/>
        </p:nvPicPr>
        <p:blipFill rotWithShape="1">
          <a:blip r:embed="rId20"/>
          <a:srcRect t="6547" b="9241"/>
          <a:stretch/>
        </p:blipFill>
        <p:spPr>
          <a:xfrm>
            <a:off x="2941290" y="1773522"/>
            <a:ext cx="1762240" cy="867386"/>
          </a:xfrm>
          <a:prstGeom prst="rect">
            <a:avLst/>
          </a:prstGeom>
        </p:spPr>
      </p:pic>
      <p:pic>
        <p:nvPicPr>
          <p:cNvPr id="5" name="Picture 2" descr="G:\dds\DDS (2)\4. CHU ET PARTENAIRES\4.8 AFDS\Année 2026 AFDS NATIONALE\COMMUNICATION\LOGOS\Logos Partenaires et autres\Logo - EHESP court.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056911" y="819653"/>
            <a:ext cx="805440" cy="9667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22">
            <a:extLst>
              <a:ext uri="{28A0092B-C50C-407E-A947-70E740481C1C}">
                <a14:useLocalDpi xmlns:a14="http://schemas.microsoft.com/office/drawing/2010/main" val="0"/>
              </a:ext>
            </a:extLst>
          </a:blip>
          <a:srcRect/>
          <a:stretch/>
        </p:blipFill>
        <p:spPr bwMode="auto">
          <a:xfrm>
            <a:off x="3822410" y="2634916"/>
            <a:ext cx="1497867" cy="836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773510" y="2579923"/>
            <a:ext cx="48900" cy="8140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Picture 2" descr="G:\dds\DDS (2)\4. CHU ET PARTENAIRES\4.8 AFDS\Année 2026 AFDS NATIONALE\COMMUNICATION\LOGOS\Logos Partenaires et autres\Logo - MNH.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94494" y="795865"/>
            <a:ext cx="1472785" cy="9718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776769" y="-5752"/>
            <a:ext cx="652511"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776769" y="-5752"/>
            <a:ext cx="8394739"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p>
        </p:txBody>
      </p:sp>
      <p:sp>
        <p:nvSpPr>
          <p:cNvPr id="11286" name="ZoneTexte 20"/>
          <p:cNvSpPr txBox="1">
            <a:spLocks noChangeArrowheads="1"/>
          </p:cNvSpPr>
          <p:nvPr/>
        </p:nvSpPr>
        <p:spPr bwMode="auto">
          <a:xfrm>
            <a:off x="1103024" y="204258"/>
            <a:ext cx="7723187"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200" b="1" dirty="0">
                <a:solidFill>
                  <a:srgbClr val="002360"/>
                </a:solidFill>
              </a:rPr>
              <a:t>   </a:t>
            </a:r>
            <a:r>
              <a:rPr lang="fr-FR" altLang="fr-FR" sz="3200" b="1" dirty="0" smtClean="0">
                <a:solidFill>
                  <a:srgbClr val="002360"/>
                </a:solidFill>
              </a:rPr>
              <a:t>3. L’AFDS ASSOCIÉE AUX TRAVAUX DE…</a:t>
            </a:r>
            <a:endParaRPr lang="fr-FR" altLang="fr-FR" sz="3200" b="1" dirty="0">
              <a:solidFill>
                <a:srgbClr val="002360"/>
              </a:solidFill>
            </a:endParaRPr>
          </a:p>
        </p:txBody>
      </p:sp>
      <p:sp>
        <p:nvSpPr>
          <p:cNvPr id="22" name="ZoneTexte 21"/>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24"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27" descr="Logo ELSEVIE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67109" y="1146432"/>
            <a:ext cx="1274615" cy="1358259"/>
          </a:xfrm>
          <a:prstGeom prst="rect">
            <a:avLst/>
          </a:prstGeom>
          <a:noFill/>
          <a:ln>
            <a:noFill/>
          </a:ln>
        </p:spPr>
      </p:pic>
      <p:pic>
        <p:nvPicPr>
          <p:cNvPr id="29" name="Image 28" descr="Capture d’écran (246)"/>
          <p:cNvPicPr/>
          <p:nvPr/>
        </p:nvPicPr>
        <p:blipFill>
          <a:blip r:embed="rId5" cstate="print">
            <a:extLst>
              <a:ext uri="{28A0092B-C50C-407E-A947-70E740481C1C}">
                <a14:useLocalDpi xmlns:a14="http://schemas.microsoft.com/office/drawing/2010/main" val="0"/>
              </a:ext>
            </a:extLst>
          </a:blip>
          <a:srcRect l="1013" t="42442" r="77333" b="27148"/>
          <a:stretch>
            <a:fillRect/>
          </a:stretch>
        </p:blipFill>
        <p:spPr bwMode="auto">
          <a:xfrm>
            <a:off x="4540034" y="3583834"/>
            <a:ext cx="1679231" cy="1268732"/>
          </a:xfrm>
          <a:prstGeom prst="rect">
            <a:avLst/>
          </a:prstGeom>
          <a:noFill/>
          <a:ln>
            <a:noFill/>
          </a:ln>
        </p:spPr>
      </p:pic>
      <p:pic>
        <p:nvPicPr>
          <p:cNvPr id="7173" name="Picture 5" descr="G:\dds\DDS (2)\4. CHU ET PARTENAIRES\4.8 AFDS\Année 2025 AFDS NATIONALE\Communication\LOGOS et signatures\Logos Partenaires et autres\Logo - Expertise Franc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1659" y="2880868"/>
            <a:ext cx="1800065" cy="72002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DENIAD\Desktop\Logo - Ministère de la Fonction Publiqu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8992" y="865824"/>
            <a:ext cx="2584641" cy="1313014"/>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descr="Capture d’écran (260)"/>
          <p:cNvPicPr/>
          <p:nvPr/>
        </p:nvPicPr>
        <p:blipFill>
          <a:blip r:embed="rId8">
            <a:extLst>
              <a:ext uri="{28A0092B-C50C-407E-A947-70E740481C1C}">
                <a14:useLocalDpi xmlns:a14="http://schemas.microsoft.com/office/drawing/2010/main" val="0"/>
              </a:ext>
            </a:extLst>
          </a:blip>
          <a:srcRect l="1357" t="47922" r="73906" b="29605"/>
          <a:stretch>
            <a:fillRect/>
          </a:stretch>
        </p:blipFill>
        <p:spPr bwMode="auto">
          <a:xfrm>
            <a:off x="6500425" y="3746771"/>
            <a:ext cx="2141299" cy="1105795"/>
          </a:xfrm>
          <a:prstGeom prst="rect">
            <a:avLst/>
          </a:prstGeom>
          <a:noFill/>
          <a:ln>
            <a:noFill/>
          </a:ln>
        </p:spPr>
      </p:pic>
      <p:pic>
        <p:nvPicPr>
          <p:cNvPr id="7174" name="Picture 6" descr="G:\dds\DDS (2)\4. CHU ET PARTENAIRES\4.8 AFDS\Année 2025 AFDS NATIONALE\Communication\LOGOS et signatures\Logos Partenaires et autres\Logo - Cercle de la Réforme d'Eta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1971" y="982649"/>
            <a:ext cx="2909457" cy="4817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G:\dds\DDS (2)\4. CHU ET PARTENAIRES\4.8 AFDS\Année 2025 AFDS NATIONALE\Communication\LOGOS et signatures\Logos Partenaires et autres\Logo - ANAP.png"/>
          <p:cNvPicPr>
            <a:picLocks noChangeAspect="1" noChangeArrowheads="1"/>
          </p:cNvPicPr>
          <p:nvPr/>
        </p:nvPicPr>
        <p:blipFill rotWithShape="1">
          <a:blip r:embed="rId10">
            <a:extLst>
              <a:ext uri="{28A0092B-C50C-407E-A947-70E740481C1C}">
                <a14:useLocalDpi xmlns:a14="http://schemas.microsoft.com/office/drawing/2010/main" val="0"/>
              </a:ext>
            </a:extLst>
          </a:blip>
          <a:srcRect b="15218"/>
          <a:stretch/>
        </p:blipFill>
        <p:spPr bwMode="auto">
          <a:xfrm>
            <a:off x="3883633" y="2826039"/>
            <a:ext cx="2716736" cy="58038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G:\dds\DDS (2)\4. CHU ET PARTENAIRES\4.8 AFDS\Année 2023 AFDS NATIONALE\Communication\LOGOS\Logo FHF.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8154" y="1758669"/>
            <a:ext cx="1723600" cy="776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G:\dds\DDS (2)\4. CHU ET PARTENAIRES\4.8 AFDS\Année 2025 AFDS NATIONALE\Communication\LOGOS et signatures\Logos Partenaires et autres\Logo - Ministère de l'enseignement supérieur, recherche, innovatio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92051" y="2068244"/>
            <a:ext cx="1820333" cy="151559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dds\DDS (2)\4. CHU ET PARTENAIRES\4.8 AFDS\Année 2026 AFDS NATIONALE\COMMUNICATION\LOGOS\Logos Partenaires et autres\Logo - MNH.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71731" y="1562888"/>
            <a:ext cx="1472785" cy="9718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dds\DDS (2)\4. CHU ET PARTENAIRES\4.8 AFDS\Année 2026 AFDS NATIONALE\COMMUNICATION\LOGOS\Logos Partenaires et autres\Logo - Ministère de la Santé, Familles, Autonomie, Pers.Hand..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98991" y="3477835"/>
            <a:ext cx="3028921" cy="141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512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36688" y="0"/>
            <a:ext cx="7707312"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p>
        </p:txBody>
      </p:sp>
      <p:pic>
        <p:nvPicPr>
          <p:cNvPr id="13" name="Picture 2" descr="G:\dds\DDS (2)\4. CHU ET PARTENAIRES\4.8 AFDS\Année 2023 AFDS NATIONALE\ASSEMBLEE GENERALE AFDS\POWERPOINT\Visuels pour Powerpoint\Logo de fond AF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946" y="1188813"/>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Diagramme 3"/>
          <p:cNvGraphicFramePr/>
          <p:nvPr>
            <p:extLst>
              <p:ext uri="{D42A27DB-BD31-4B8C-83A1-F6EECF244321}">
                <p14:modId xmlns:p14="http://schemas.microsoft.com/office/powerpoint/2010/main" val="344294210"/>
              </p:ext>
            </p:extLst>
          </p:nvPr>
        </p:nvGraphicFramePr>
        <p:xfrm>
          <a:off x="3667587" y="1055131"/>
          <a:ext cx="5057379" cy="36438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365" name="ZoneTexte 5"/>
          <p:cNvSpPr txBox="1">
            <a:spLocks noChangeArrowheads="1"/>
          </p:cNvSpPr>
          <p:nvPr/>
        </p:nvSpPr>
        <p:spPr bwMode="auto">
          <a:xfrm>
            <a:off x="1539875" y="303213"/>
            <a:ext cx="732680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200" b="1" dirty="0">
                <a:solidFill>
                  <a:srgbClr val="002360"/>
                </a:solidFill>
              </a:rPr>
              <a:t>   3. </a:t>
            </a:r>
            <a:r>
              <a:rPr lang="fr-FR" altLang="fr-FR" sz="3200" b="1" dirty="0" smtClean="0">
                <a:solidFill>
                  <a:srgbClr val="002360"/>
                </a:solidFill>
              </a:rPr>
              <a:t>L’AFDS EN QUELQUES CHIFFRES</a:t>
            </a:r>
          </a:p>
          <a:p>
            <a:pPr eaLnBrk="1" hangingPunct="1">
              <a:lnSpc>
                <a:spcPts val="3600"/>
              </a:lnSpc>
            </a:pPr>
            <a:endParaRPr lang="fr-FR" altLang="fr-FR" sz="3200" b="1" dirty="0">
              <a:solidFill>
                <a:srgbClr val="002360"/>
              </a:solidFill>
            </a:endParaRPr>
          </a:p>
        </p:txBody>
      </p:sp>
      <p:sp>
        <p:nvSpPr>
          <p:cNvPr id="8" name="Rectangle 7"/>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sp>
        <p:nvSpPr>
          <p:cNvPr id="11" name="Rectangle 10"/>
          <p:cNvSpPr/>
          <p:nvPr/>
        </p:nvSpPr>
        <p:spPr>
          <a:xfrm>
            <a:off x="771477" y="-5752"/>
            <a:ext cx="943023"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1008857" y="1357551"/>
            <a:ext cx="4383087" cy="400050"/>
          </a:xfrm>
          <a:prstGeom prst="rect">
            <a:avLst/>
          </a:prstGeom>
          <a:solidFill>
            <a:schemeClr val="accent5">
              <a:lumMod val="20000"/>
              <a:lumOff val="80000"/>
            </a:schemeClr>
          </a:solidFill>
        </p:spPr>
        <p:txBody>
          <a:bodyPr>
            <a:spAutoFit/>
          </a:bodyPr>
          <a:lstStyle/>
          <a:p>
            <a:pPr algn="ctr" eaLnBrk="1" fontAlgn="auto" hangingPunct="1">
              <a:spcBef>
                <a:spcPts val="0"/>
              </a:spcBef>
              <a:spcAft>
                <a:spcPts val="0"/>
              </a:spcAft>
              <a:defRPr/>
            </a:pPr>
            <a:r>
              <a:rPr lang="fr-FR" sz="2000" b="1" dirty="0" smtClean="0">
                <a:solidFill>
                  <a:srgbClr val="FF3300"/>
                </a:solidFill>
                <a:latin typeface="+mn-lt"/>
              </a:rPr>
              <a:t>83  </a:t>
            </a:r>
            <a:r>
              <a:rPr lang="fr-FR" sz="2000" b="1" dirty="0">
                <a:solidFill>
                  <a:srgbClr val="FF3300"/>
                </a:solidFill>
                <a:latin typeface="+mn-lt"/>
              </a:rPr>
              <a:t>NOUVEAUX  ADHÉRENTS  EN </a:t>
            </a:r>
            <a:r>
              <a:rPr lang="fr-FR" sz="2000" b="1" dirty="0" smtClean="0">
                <a:solidFill>
                  <a:srgbClr val="FF3300"/>
                </a:solidFill>
                <a:latin typeface="+mn-lt"/>
              </a:rPr>
              <a:t>2025</a:t>
            </a:r>
            <a:endParaRPr lang="fr-FR" sz="2000" b="1" dirty="0">
              <a:solidFill>
                <a:srgbClr val="FF3300"/>
              </a:solidFill>
              <a:latin typeface="+mn-lt"/>
            </a:endParaRPr>
          </a:p>
        </p:txBody>
      </p:sp>
      <p:pic>
        <p:nvPicPr>
          <p:cNvPr id="14" name="Picture 2" descr="G:\dds\DDS (2)\4. CHU ET PARTENAIRES\4.8 AFDS\Année 2024 NATIONALE\COMMUNICATION\LOGOS\Logo AFDS\Logo AFDS bleu marin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1008857" y="4087549"/>
            <a:ext cx="3177646" cy="830997"/>
          </a:xfrm>
          <a:prstGeom prst="rect">
            <a:avLst/>
          </a:prstGeom>
          <a:solidFill>
            <a:schemeClr val="accent5">
              <a:lumMod val="20000"/>
              <a:lumOff val="80000"/>
            </a:schemeClr>
          </a:solidFill>
        </p:spPr>
        <p:txBody>
          <a:bodyPr wrap="square">
            <a:spAutoFit/>
          </a:bodyPr>
          <a:lstStyle/>
          <a:p>
            <a:pPr eaLnBrk="1" fontAlgn="auto" hangingPunct="1">
              <a:spcBef>
                <a:spcPts val="0"/>
              </a:spcBef>
              <a:spcAft>
                <a:spcPts val="0"/>
              </a:spcAft>
              <a:defRPr/>
            </a:pPr>
            <a:r>
              <a:rPr lang="fr-FR" sz="1600" b="1" dirty="0" smtClean="0">
                <a:solidFill>
                  <a:srgbClr val="C00000"/>
                </a:solidFill>
                <a:latin typeface="+mn-lt"/>
              </a:rPr>
              <a:t>37 retraités</a:t>
            </a:r>
          </a:p>
          <a:p>
            <a:pPr eaLnBrk="1" fontAlgn="auto" hangingPunct="1">
              <a:spcBef>
                <a:spcPts val="0"/>
              </a:spcBef>
              <a:spcAft>
                <a:spcPts val="0"/>
              </a:spcAft>
              <a:defRPr/>
            </a:pPr>
            <a:endParaRPr lang="fr-FR" sz="1600" b="1" dirty="0">
              <a:solidFill>
                <a:srgbClr val="C00000"/>
              </a:solidFill>
              <a:latin typeface="+mn-lt"/>
            </a:endParaRPr>
          </a:p>
          <a:p>
            <a:pPr eaLnBrk="1" fontAlgn="auto" hangingPunct="1">
              <a:spcBef>
                <a:spcPts val="0"/>
              </a:spcBef>
              <a:spcAft>
                <a:spcPts val="0"/>
              </a:spcAft>
              <a:defRPr/>
            </a:pPr>
            <a:r>
              <a:rPr lang="fr-FR" sz="1600" b="1" dirty="0" smtClean="0">
                <a:solidFill>
                  <a:srgbClr val="C00000"/>
                </a:solidFill>
                <a:latin typeface="+mn-lt"/>
              </a:rPr>
              <a:t>39 élèves Directeurs des Soins</a:t>
            </a:r>
            <a:endParaRPr lang="fr-FR" sz="1600" b="1" dirty="0">
              <a:solidFill>
                <a:srgbClr val="C00000"/>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8" y="-14218"/>
            <a:ext cx="8282195" cy="5157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71475" y="-31153"/>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8" name="Rectangle 7"/>
          <p:cNvSpPr/>
          <p:nvPr/>
        </p:nvSpPr>
        <p:spPr>
          <a:xfrm>
            <a:off x="768302" y="-5752"/>
            <a:ext cx="874759"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1068916" y="332703"/>
            <a:ext cx="7231193" cy="5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4000" b="1" dirty="0">
                <a:solidFill>
                  <a:srgbClr val="002360"/>
                </a:solidFill>
              </a:rPr>
              <a:t>4</a:t>
            </a:r>
            <a:r>
              <a:rPr lang="fr-FR" altLang="fr-FR" sz="4000" b="1" dirty="0" smtClean="0">
                <a:solidFill>
                  <a:srgbClr val="002360"/>
                </a:solidFill>
              </a:rPr>
              <a:t>. JNE AFDS 2025</a:t>
            </a:r>
            <a:endParaRPr lang="fr-FR" altLang="fr-FR" sz="5400" dirty="0" smtClean="0">
              <a:latin typeface="Calibri Light" pitchFamily="34" charset="0"/>
            </a:endParaRP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G:\dds\DDS (2)\4. CHU ET PARTENAIRES\4.8 AFDS\Année 2025 AFDS NATIONALE\Communication\LOGOS et signatures\Visuels événements\Bandeau - JNE 2025 - Dij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9926" y="211980"/>
            <a:ext cx="3203175" cy="111338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dds\DDS (2)\4. CHU ET PARTENAIRES\4.8 AFDS\Année 2025 AFDS NATIONALE\JNE 2025\PHOTOS JNE 2025\Amphithéâtre.png"/>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5749926" y="1396539"/>
            <a:ext cx="3203175" cy="139164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G:\dds\DDS (2)\4. CHU ET PARTENAIRES\4.8 AFDS\Année 2025 AFDS NATIONALE\JNE 2025\PHOTOS JNE 2025\L.LAIGNEL - Médiation Nationale et DGO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6068" y="2861732"/>
            <a:ext cx="1435942" cy="11903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dds\DDS (2)\4. CHU ET PARTENAIRES\4.8 AFDS\Année 2025 AFDS NATIONALE\JNE 2025\PHOTOS JNE 2025\Photo - Château du Clos de Vougeo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444" y="3632243"/>
            <a:ext cx="2434167" cy="132977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G:\dds\DDS (2)\4. CHU ET PARTENAIRES\4.8 AFDS\Année 2025 AFDS NATIONALE\JNE 2025\PHOTOS JNE 2025\Ouverture J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2443" y="1042615"/>
            <a:ext cx="2434167" cy="24922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dds\DDS (2)\4. CHU ET PARTENAIRES\4.8 AFDS\Année 2025 AFDS NATIONALE\JNE 2025\PHOTOS JNE 2025\Regard EDS.png"/>
          <p:cNvPicPr>
            <a:picLocks noChangeAspect="1" noChangeArrowheads="1"/>
          </p:cNvPicPr>
          <p:nvPr/>
        </p:nvPicPr>
        <p:blipFill rotWithShape="1">
          <a:blip r:embed="rId9">
            <a:extLst>
              <a:ext uri="{28A0092B-C50C-407E-A947-70E740481C1C}">
                <a14:useLocalDpi xmlns:a14="http://schemas.microsoft.com/office/drawing/2010/main" val="0"/>
              </a:ext>
            </a:extLst>
          </a:blip>
          <a:srcRect l="3046" t="3062" r="2118" b="3609"/>
          <a:stretch/>
        </p:blipFill>
        <p:spPr bwMode="auto">
          <a:xfrm>
            <a:off x="3459979" y="2455885"/>
            <a:ext cx="2449066" cy="25061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dds\DDS (2)\4. CHU ET PARTENAIRES\4.8 AFDS\Année 2025 AFDS NATIONALE\JNE 2025\PHOTOS JNE 2025\Signature Convention - Expertise France - 1.png"/>
          <p:cNvPicPr>
            <a:picLocks noChangeAspect="1" noChangeArrowheads="1"/>
          </p:cNvPicPr>
          <p:nvPr/>
        </p:nvPicPr>
        <p:blipFill rotWithShape="1">
          <a:blip r:embed="rId10">
            <a:extLst>
              <a:ext uri="{28A0092B-C50C-407E-A947-70E740481C1C}">
                <a14:useLocalDpi xmlns:a14="http://schemas.microsoft.com/office/drawing/2010/main" val="0"/>
              </a:ext>
            </a:extLst>
          </a:blip>
          <a:srcRect t="18042" b="13659"/>
          <a:stretch/>
        </p:blipFill>
        <p:spPr bwMode="auto">
          <a:xfrm>
            <a:off x="6010645" y="2887133"/>
            <a:ext cx="1165906" cy="1003483"/>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G:\dds\DDS (2)\4. CHU ET PARTENAIRES\4.8 AFDS\Année 2025 AFDS NATIONALE\JNE 2025\PHOTOS JNE 2025\Photo - Quintette.jpg"/>
          <p:cNvPicPr>
            <a:picLocks noChangeAspect="1" noChangeArrowheads="1"/>
          </p:cNvPicPr>
          <p:nvPr/>
        </p:nvPicPr>
        <p:blipFill rotWithShape="1">
          <a:blip r:embed="rId11">
            <a:extLst>
              <a:ext uri="{28A0092B-C50C-407E-A947-70E740481C1C}">
                <a14:useLocalDpi xmlns:a14="http://schemas.microsoft.com/office/drawing/2010/main" val="0"/>
              </a:ext>
            </a:extLst>
          </a:blip>
          <a:srcRect l="10415" t="5267" r="2412"/>
          <a:stretch/>
        </p:blipFill>
        <p:spPr bwMode="auto">
          <a:xfrm>
            <a:off x="3459979" y="1042615"/>
            <a:ext cx="2212688" cy="135259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G:\dds\DDS (2)\4. CHU ET PARTENAIRES\4.8 AFDS\Année 2025 AFDS NATIONALE\JNE 2025\PHOTOS JNE 2025\Remise Trophées B.ROBERT - 2.png"/>
          <p:cNvPicPr>
            <a:picLocks noChangeAspect="1" noChangeArrowheads="1"/>
          </p:cNvPicPr>
          <p:nvPr/>
        </p:nvPicPr>
        <p:blipFill rotWithShape="1">
          <a:blip r:embed="rId12">
            <a:extLst>
              <a:ext uri="{28A0092B-C50C-407E-A947-70E740481C1C}">
                <a14:useLocalDpi xmlns:a14="http://schemas.microsoft.com/office/drawing/2010/main" val="0"/>
              </a:ext>
            </a:extLst>
          </a:blip>
          <a:srcRect b="19682"/>
          <a:stretch/>
        </p:blipFill>
        <p:spPr bwMode="auto">
          <a:xfrm>
            <a:off x="6593598" y="3719735"/>
            <a:ext cx="1632883" cy="124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249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8" y="-14218"/>
            <a:ext cx="8282195" cy="5157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31153"/>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ym typeface="Wingdings"/>
              </a:rPr>
              <a:t></a:t>
            </a:r>
            <a:r>
              <a:rPr lang="fr-FR" dirty="0"/>
              <a:t> RDV avec le Ministre de l’Action Publique, de la Fonction Publique et de la Simplification – Laurent MARCANGELI (Février 2025)</a:t>
            </a:r>
          </a:p>
          <a:p>
            <a:r>
              <a:rPr lang="fr-FR" dirty="0">
                <a:sym typeface="Wingdings"/>
              </a:rPr>
              <a:t></a:t>
            </a:r>
            <a:r>
              <a:rPr lang="fr-FR" dirty="0"/>
              <a:t> RDV avec le Sous-Directeur des Ressources Humaines du Système de Santé à la DGOS – Romain BÉGUÉ (Avril 2025)</a:t>
            </a:r>
          </a:p>
          <a:p>
            <a:r>
              <a:rPr lang="fr-FR" dirty="0">
                <a:sym typeface="Wingdings"/>
              </a:rPr>
              <a:t></a:t>
            </a:r>
            <a:r>
              <a:rPr lang="fr-FR" dirty="0"/>
              <a:t> RDV avec le Ministre de la Santé et de l’Accès aux Soins – Yannick NEUDER (Juillet 2025)</a:t>
            </a:r>
          </a:p>
        </p:txBody>
      </p:sp>
      <p:sp>
        <p:nvSpPr>
          <p:cNvPr id="8" name="Rectangle 7"/>
          <p:cNvSpPr/>
          <p:nvPr/>
        </p:nvSpPr>
        <p:spPr>
          <a:xfrm>
            <a:off x="768302" y="-5752"/>
            <a:ext cx="874759"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1695450" y="323850"/>
            <a:ext cx="7231193" cy="5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4000" b="1" dirty="0">
                <a:solidFill>
                  <a:srgbClr val="002360"/>
                </a:solidFill>
              </a:rPr>
              <a:t>4</a:t>
            </a:r>
            <a:r>
              <a:rPr lang="fr-FR" altLang="fr-FR" sz="4000" b="1" dirty="0" smtClean="0">
                <a:solidFill>
                  <a:srgbClr val="002360"/>
                </a:solidFill>
              </a:rPr>
              <a:t>. ACTIONS 2025</a:t>
            </a:r>
            <a:endParaRPr lang="fr-FR" altLang="fr-FR" sz="5400" dirty="0" smtClean="0">
              <a:latin typeface="Calibri Light" pitchFamily="34" charset="0"/>
            </a:endParaRP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hoto avec M"/>
          <p:cNvPicPr>
            <a:picLocks noChangeAspect="1" noChangeArrowheads="1"/>
          </p:cNvPicPr>
          <p:nvPr/>
        </p:nvPicPr>
        <p:blipFill>
          <a:blip r:embed="rId4">
            <a:extLst>
              <a:ext uri="{28A0092B-C50C-407E-A947-70E740481C1C}">
                <a14:useLocalDpi xmlns:a14="http://schemas.microsoft.com/office/drawing/2010/main" val="0"/>
              </a:ext>
            </a:extLst>
          </a:blip>
          <a:srcRect t="24481" b="15138"/>
          <a:stretch>
            <a:fillRect/>
          </a:stretch>
        </p:blipFill>
        <p:spPr bwMode="auto">
          <a:xfrm>
            <a:off x="6985391" y="286926"/>
            <a:ext cx="1941252" cy="2540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1146408" y="1207527"/>
            <a:ext cx="5762386" cy="2292935"/>
          </a:xfrm>
          <a:prstGeom prst="rect">
            <a:avLst/>
          </a:prstGeom>
          <a:noFill/>
        </p:spPr>
        <p:txBody>
          <a:bodyPr wrap="square" rtlCol="0">
            <a:spAutoFit/>
          </a:bodyPr>
          <a:lstStyle/>
          <a:p>
            <a:pPr marL="285750" indent="-285750">
              <a:buFont typeface="Wingdings" panose="05000000000000000000" pitchFamily="2" charset="2"/>
              <a:buChar char="ü"/>
            </a:pPr>
            <a:r>
              <a:rPr lang="fr-FR" dirty="0" smtClean="0">
                <a:solidFill>
                  <a:srgbClr val="002360"/>
                </a:solidFill>
              </a:rPr>
              <a:t>RDV avec </a:t>
            </a:r>
            <a:r>
              <a:rPr lang="fr-FR" b="1" dirty="0" smtClean="0">
                <a:solidFill>
                  <a:srgbClr val="002360"/>
                </a:solidFill>
              </a:rPr>
              <a:t>Monsieur Laurent MARCANGELI</a:t>
            </a:r>
            <a:endParaRPr lang="fr-FR" dirty="0" smtClean="0">
              <a:solidFill>
                <a:srgbClr val="002360"/>
              </a:solidFill>
            </a:endParaRPr>
          </a:p>
          <a:p>
            <a:r>
              <a:rPr lang="fr-FR" dirty="0" smtClean="0">
                <a:solidFill>
                  <a:srgbClr val="002360"/>
                </a:solidFill>
              </a:rPr>
              <a:t>       Ministre de l’Action Publique, de la Fonction Publique et de la Simplification </a:t>
            </a:r>
          </a:p>
          <a:p>
            <a:r>
              <a:rPr lang="fr-FR" dirty="0" smtClean="0">
                <a:solidFill>
                  <a:srgbClr val="002360"/>
                </a:solidFill>
              </a:rPr>
              <a:t>       Février 2025</a:t>
            </a:r>
          </a:p>
          <a:p>
            <a:endParaRPr lang="fr-FR" dirty="0" smtClean="0">
              <a:solidFill>
                <a:srgbClr val="002360"/>
              </a:solidFill>
            </a:endParaRPr>
          </a:p>
          <a:p>
            <a:pPr marL="285750" indent="-285750">
              <a:buFont typeface="Wingdings" panose="05000000000000000000" pitchFamily="2" charset="2"/>
              <a:buChar char="ü"/>
            </a:pPr>
            <a:r>
              <a:rPr lang="fr-FR" dirty="0" smtClean="0">
                <a:solidFill>
                  <a:srgbClr val="002360"/>
                </a:solidFill>
              </a:rPr>
              <a:t>RDV avec </a:t>
            </a:r>
            <a:r>
              <a:rPr lang="fr-FR" b="1" dirty="0" smtClean="0">
                <a:solidFill>
                  <a:srgbClr val="002360"/>
                </a:solidFill>
              </a:rPr>
              <a:t>Monsieur Romain BÉGUÉ</a:t>
            </a:r>
            <a:endParaRPr lang="fr-FR" dirty="0">
              <a:solidFill>
                <a:srgbClr val="002360"/>
              </a:solidFill>
            </a:endParaRPr>
          </a:p>
          <a:p>
            <a:r>
              <a:rPr lang="fr-FR" dirty="0" smtClean="0">
                <a:solidFill>
                  <a:srgbClr val="002360"/>
                </a:solidFill>
              </a:rPr>
              <a:t>       Sous-Directeur des Ressources Humaines du Système de Santé à la DGOS </a:t>
            </a:r>
          </a:p>
          <a:p>
            <a:r>
              <a:rPr lang="fr-FR" dirty="0">
                <a:solidFill>
                  <a:srgbClr val="002360"/>
                </a:solidFill>
              </a:rPr>
              <a:t> </a:t>
            </a:r>
            <a:r>
              <a:rPr lang="fr-FR" dirty="0" smtClean="0">
                <a:solidFill>
                  <a:srgbClr val="002360"/>
                </a:solidFill>
              </a:rPr>
              <a:t>      Avril 2025</a:t>
            </a:r>
          </a:p>
          <a:p>
            <a:endParaRPr lang="fr-FR" dirty="0" smtClean="0">
              <a:solidFill>
                <a:srgbClr val="002360"/>
              </a:solidFill>
            </a:endParaRPr>
          </a:p>
          <a:p>
            <a:pPr marL="285750" indent="-285750">
              <a:buFont typeface="Wingdings" panose="05000000000000000000" pitchFamily="2" charset="2"/>
              <a:buChar char="ü"/>
            </a:pPr>
            <a:r>
              <a:rPr lang="fr-FR" dirty="0" smtClean="0">
                <a:solidFill>
                  <a:srgbClr val="002360"/>
                </a:solidFill>
              </a:rPr>
              <a:t>RDV avec </a:t>
            </a:r>
            <a:r>
              <a:rPr lang="fr-FR" b="1" dirty="0" smtClean="0">
                <a:solidFill>
                  <a:srgbClr val="002360"/>
                </a:solidFill>
              </a:rPr>
              <a:t>Monsieur Yannick NEUDER</a:t>
            </a:r>
            <a:endParaRPr lang="fr-FR" dirty="0" smtClean="0">
              <a:solidFill>
                <a:srgbClr val="002360"/>
              </a:solidFill>
            </a:endParaRPr>
          </a:p>
          <a:p>
            <a:r>
              <a:rPr lang="fr-FR" dirty="0">
                <a:solidFill>
                  <a:srgbClr val="002360"/>
                </a:solidFill>
              </a:rPr>
              <a:t> </a:t>
            </a:r>
            <a:r>
              <a:rPr lang="fr-FR" dirty="0" smtClean="0">
                <a:solidFill>
                  <a:srgbClr val="002360"/>
                </a:solidFill>
              </a:rPr>
              <a:t>      Ministre chargé de la Santé et de l’Accès aux Soins (avec l’ANCIM)</a:t>
            </a:r>
          </a:p>
          <a:p>
            <a:r>
              <a:rPr lang="fr-FR" dirty="0" smtClean="0">
                <a:solidFill>
                  <a:srgbClr val="002360"/>
                </a:solidFill>
              </a:rPr>
              <a:t>       Juillet 2025</a:t>
            </a:r>
            <a:endParaRPr lang="fr-FR" dirty="0">
              <a:solidFill>
                <a:srgbClr val="002360"/>
              </a:solidFill>
            </a:endParaRPr>
          </a:p>
        </p:txBody>
      </p:sp>
      <p:pic>
        <p:nvPicPr>
          <p:cNvPr id="5123" name="Picture 3" descr="G:\dds\DDS (2)\4. CHU ET PARTENAIRES\4.8 AFDS\Année 2025 AFDS NATIONALE\COMMUNICATION\Newsletters\NEWSLETTER SEPTEMBRE 2025\Photo RDV Y.NEUDER - AFDS et ANCI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8175" y="2909183"/>
            <a:ext cx="2798467" cy="2098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Rectangle 97"/>
          <p:cNvSpPr/>
          <p:nvPr/>
        </p:nvSpPr>
        <p:spPr>
          <a:xfrm>
            <a:off x="768302" y="-5752"/>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reeform 6"/>
          <p:cNvSpPr/>
          <p:nvPr/>
        </p:nvSpPr>
        <p:spPr>
          <a:xfrm>
            <a:off x="111663" y="232343"/>
            <a:ext cx="6174153" cy="4525770"/>
          </a:xfrm>
          <a:custGeom>
            <a:avLst/>
            <a:gdLst/>
            <a:ahLst/>
            <a:cxnLst/>
            <a:rect l="l" t="t" r="r" b="b"/>
            <a:pathLst>
              <a:path w="12348306" h="9051539">
                <a:moveTo>
                  <a:pt x="0" y="0"/>
                </a:moveTo>
                <a:lnTo>
                  <a:pt x="12348305" y="0"/>
                </a:lnTo>
                <a:lnTo>
                  <a:pt x="12348305" y="9051539"/>
                </a:lnTo>
                <a:lnTo>
                  <a:pt x="0" y="9051539"/>
                </a:lnTo>
                <a:lnTo>
                  <a:pt x="0" y="0"/>
                </a:lnTo>
                <a:close/>
              </a:path>
            </a:pathLst>
          </a:custGeom>
          <a:blipFill>
            <a:blip r:embed="rId2"/>
            <a:stretch>
              <a:fillRect l="-1530" r="-1530"/>
            </a:stretch>
          </a:blipFill>
        </p:spPr>
      </p:sp>
      <p:sp>
        <p:nvSpPr>
          <p:cNvPr id="7" name="Freeform 7"/>
          <p:cNvSpPr/>
          <p:nvPr/>
        </p:nvSpPr>
        <p:spPr>
          <a:xfrm>
            <a:off x="2113467" y="3321841"/>
            <a:ext cx="1708646" cy="1718190"/>
          </a:xfrm>
          <a:custGeom>
            <a:avLst/>
            <a:gdLst/>
            <a:ahLst/>
            <a:cxnLst/>
            <a:rect l="l" t="t" r="r" b="b"/>
            <a:pathLst>
              <a:path w="3417292" h="3436379">
                <a:moveTo>
                  <a:pt x="0" y="0"/>
                </a:moveTo>
                <a:lnTo>
                  <a:pt x="3417292" y="0"/>
                </a:lnTo>
                <a:lnTo>
                  <a:pt x="3417292" y="3436379"/>
                </a:lnTo>
                <a:lnTo>
                  <a:pt x="0" y="3436379"/>
                </a:lnTo>
                <a:lnTo>
                  <a:pt x="0" y="0"/>
                </a:lnTo>
                <a:close/>
              </a:path>
            </a:pathLst>
          </a:custGeom>
          <a:blipFill>
            <a:blip r:embed="rId3"/>
            <a:stretch>
              <a:fillRect l="-558"/>
            </a:stretch>
          </a:blipFill>
        </p:spPr>
      </p:sp>
      <p:sp>
        <p:nvSpPr>
          <p:cNvPr id="8" name="TextBox 8"/>
          <p:cNvSpPr txBox="1"/>
          <p:nvPr/>
        </p:nvSpPr>
        <p:spPr>
          <a:xfrm>
            <a:off x="5876249" y="438840"/>
            <a:ext cx="2925952" cy="705321"/>
          </a:xfrm>
          <a:prstGeom prst="rect">
            <a:avLst/>
          </a:prstGeom>
        </p:spPr>
        <p:txBody>
          <a:bodyPr lIns="0" tIns="0" rIns="0" bIns="0" rtlCol="0" anchor="t">
            <a:spAutoFit/>
          </a:bodyPr>
          <a:lstStyle/>
          <a:p>
            <a:pPr algn="r">
              <a:lnSpc>
                <a:spcPts val="2099"/>
              </a:lnSpc>
            </a:pPr>
            <a:r>
              <a:rPr lang="en-US" sz="2400" b="1" dirty="0" smtClean="0">
                <a:solidFill>
                  <a:srgbClr val="004F76"/>
                </a:solidFill>
                <a:latin typeface="Glacial Indifference Bold"/>
                <a:ea typeface="Glacial Indifference Bold"/>
                <a:cs typeface="Glacial Indifference Bold"/>
                <a:sym typeface="Glacial Indifference Bold"/>
              </a:rPr>
              <a:t>Actions 2025</a:t>
            </a:r>
            <a:endParaRPr lang="en-US" sz="2400" b="1" dirty="0">
              <a:solidFill>
                <a:srgbClr val="004F76"/>
              </a:solidFill>
              <a:latin typeface="Glacial Indifference Bold"/>
              <a:ea typeface="Glacial Indifference Bold"/>
              <a:cs typeface="Glacial Indifference Bold"/>
              <a:sym typeface="Glacial Indifference Bold"/>
            </a:endParaRPr>
          </a:p>
          <a:p>
            <a:pPr algn="r">
              <a:lnSpc>
                <a:spcPts val="1049"/>
              </a:lnSpc>
            </a:pPr>
            <a:endParaRPr lang="en-US" sz="1500" b="1" dirty="0">
              <a:solidFill>
                <a:srgbClr val="0791B8"/>
              </a:solidFill>
              <a:latin typeface="Glacial Indifference Bold"/>
              <a:ea typeface="Glacial Indifference Bold"/>
              <a:cs typeface="Glacial Indifference Bold"/>
              <a:sym typeface="Glacial Indifference Bold"/>
            </a:endParaRPr>
          </a:p>
          <a:p>
            <a:pPr algn="r">
              <a:lnSpc>
                <a:spcPts val="2380"/>
              </a:lnSpc>
            </a:pPr>
            <a:r>
              <a:rPr lang="en-US" sz="1700" b="1" dirty="0" smtClean="0">
                <a:solidFill>
                  <a:srgbClr val="24315E"/>
                </a:solidFill>
                <a:latin typeface="Glacial Indifference Bold"/>
                <a:ea typeface="Glacial Indifference Bold"/>
                <a:cs typeface="Glacial Indifference Bold"/>
                <a:sym typeface="Glacial Indifference Bold"/>
              </a:rPr>
              <a:t> </a:t>
            </a:r>
            <a:endParaRPr lang="en-US" sz="1700" b="1" dirty="0">
              <a:solidFill>
                <a:srgbClr val="24315E"/>
              </a:solidFill>
              <a:latin typeface="Glacial Indifference Bold"/>
              <a:ea typeface="Glacial Indifference Bold"/>
              <a:cs typeface="Glacial Indifference Bold"/>
              <a:sym typeface="Glacial Indifference Bold"/>
            </a:endParaRPr>
          </a:p>
        </p:txBody>
      </p:sp>
      <p:sp>
        <p:nvSpPr>
          <p:cNvPr id="9" name="AutoShape 9"/>
          <p:cNvSpPr/>
          <p:nvPr/>
        </p:nvSpPr>
        <p:spPr>
          <a:xfrm flipV="1">
            <a:off x="6961082" y="774023"/>
            <a:ext cx="1841120" cy="0"/>
          </a:xfrm>
          <a:prstGeom prst="line">
            <a:avLst/>
          </a:prstGeom>
          <a:ln w="9525" cap="rnd">
            <a:solidFill>
              <a:srgbClr val="00B1B7"/>
            </a:solidFill>
            <a:prstDash val="solid"/>
            <a:headEnd type="none" w="sm" len="sm"/>
            <a:tailEnd type="none" w="sm" len="sm"/>
          </a:ln>
        </p:spPr>
      </p:sp>
      <p:grpSp>
        <p:nvGrpSpPr>
          <p:cNvPr id="10" name="Group 10"/>
          <p:cNvGrpSpPr/>
          <p:nvPr/>
        </p:nvGrpSpPr>
        <p:grpSpPr>
          <a:xfrm>
            <a:off x="1526361" y="965777"/>
            <a:ext cx="1832636" cy="1001242"/>
            <a:chOff x="0" y="0"/>
            <a:chExt cx="965339" cy="527403"/>
          </a:xfrm>
        </p:grpSpPr>
        <p:sp>
          <p:nvSpPr>
            <p:cNvPr id="11" name="Freeform 11"/>
            <p:cNvSpPr/>
            <p:nvPr/>
          </p:nvSpPr>
          <p:spPr>
            <a:xfrm>
              <a:off x="0" y="0"/>
              <a:ext cx="965339" cy="527403"/>
            </a:xfrm>
            <a:custGeom>
              <a:avLst/>
              <a:gdLst/>
              <a:ahLst/>
              <a:cxnLst/>
              <a:rect l="l" t="t" r="r" b="b"/>
              <a:pathLst>
                <a:path w="965339" h="527403">
                  <a:moveTo>
                    <a:pt x="0" y="0"/>
                  </a:moveTo>
                  <a:lnTo>
                    <a:pt x="965339" y="0"/>
                  </a:lnTo>
                  <a:lnTo>
                    <a:pt x="965339" y="527403"/>
                  </a:lnTo>
                  <a:lnTo>
                    <a:pt x="0" y="527403"/>
                  </a:lnTo>
                  <a:close/>
                </a:path>
              </a:pathLst>
            </a:custGeom>
            <a:solidFill>
              <a:srgbClr val="93CDDD"/>
            </a:solidFill>
          </p:spPr>
        </p:sp>
        <p:sp>
          <p:nvSpPr>
            <p:cNvPr id="12" name="TextBox 12"/>
            <p:cNvSpPr txBox="1"/>
            <p:nvPr/>
          </p:nvSpPr>
          <p:spPr>
            <a:xfrm>
              <a:off x="0" y="-47625"/>
              <a:ext cx="965339" cy="575028"/>
            </a:xfrm>
            <a:prstGeom prst="rect">
              <a:avLst/>
            </a:prstGeom>
          </p:spPr>
          <p:txBody>
            <a:bodyPr lIns="50800" tIns="50800" rIns="50800" bIns="50800" rtlCol="0" anchor="ctr"/>
            <a:lstStyle/>
            <a:p>
              <a:pPr algn="ctr">
                <a:lnSpc>
                  <a:spcPts val="1749"/>
                </a:lnSpc>
              </a:pPr>
              <a:endParaRPr/>
            </a:p>
          </p:txBody>
        </p:sp>
      </p:grpSp>
      <p:sp>
        <p:nvSpPr>
          <p:cNvPr id="13" name="Freeform 13"/>
          <p:cNvSpPr/>
          <p:nvPr/>
        </p:nvSpPr>
        <p:spPr>
          <a:xfrm>
            <a:off x="1599929" y="1018507"/>
            <a:ext cx="1692837" cy="890105"/>
          </a:xfrm>
          <a:custGeom>
            <a:avLst/>
            <a:gdLst/>
            <a:ahLst/>
            <a:cxnLst/>
            <a:rect l="l" t="t" r="r" b="b"/>
            <a:pathLst>
              <a:path w="3385674" h="1780209">
                <a:moveTo>
                  <a:pt x="0" y="0"/>
                </a:moveTo>
                <a:lnTo>
                  <a:pt x="3385674" y="0"/>
                </a:lnTo>
                <a:lnTo>
                  <a:pt x="3385674" y="1780209"/>
                </a:lnTo>
                <a:lnTo>
                  <a:pt x="0" y="1780209"/>
                </a:lnTo>
                <a:lnTo>
                  <a:pt x="0" y="0"/>
                </a:lnTo>
                <a:close/>
              </a:path>
            </a:pathLst>
          </a:custGeom>
          <a:blipFill>
            <a:blip r:embed="rId4"/>
            <a:stretch>
              <a:fillRect/>
            </a:stretch>
          </a:blipFill>
        </p:spPr>
      </p:sp>
      <p:sp>
        <p:nvSpPr>
          <p:cNvPr id="14" name="Freeform 14"/>
          <p:cNvSpPr/>
          <p:nvPr/>
        </p:nvSpPr>
        <p:spPr>
          <a:xfrm rot="10252584">
            <a:off x="3449626" y="416669"/>
            <a:ext cx="1718190" cy="979846"/>
          </a:xfrm>
          <a:custGeom>
            <a:avLst/>
            <a:gdLst/>
            <a:ahLst/>
            <a:cxnLst/>
            <a:rect l="l" t="t" r="r" b="b"/>
            <a:pathLst>
              <a:path w="3436379" h="1959691">
                <a:moveTo>
                  <a:pt x="0" y="0"/>
                </a:moveTo>
                <a:lnTo>
                  <a:pt x="3436379" y="0"/>
                </a:lnTo>
                <a:lnTo>
                  <a:pt x="3436379" y="1959691"/>
                </a:lnTo>
                <a:lnTo>
                  <a:pt x="0" y="1959691"/>
                </a:lnTo>
                <a:lnTo>
                  <a:pt x="0" y="0"/>
                </a:lnTo>
                <a:close/>
              </a:path>
            </a:pathLst>
          </a:custGeom>
          <a:blipFill>
            <a:blip r:embed="rId3"/>
            <a:stretch>
              <a:fillRect t="-75353"/>
            </a:stretch>
          </a:blipFill>
        </p:spPr>
      </p:sp>
      <p:grpSp>
        <p:nvGrpSpPr>
          <p:cNvPr id="15" name="Group 15"/>
          <p:cNvGrpSpPr/>
          <p:nvPr/>
        </p:nvGrpSpPr>
        <p:grpSpPr>
          <a:xfrm rot="-596930">
            <a:off x="3628930" y="545406"/>
            <a:ext cx="1282894" cy="1320721"/>
            <a:chOff x="0" y="0"/>
            <a:chExt cx="675763" cy="695688"/>
          </a:xfrm>
        </p:grpSpPr>
        <p:sp>
          <p:nvSpPr>
            <p:cNvPr id="16" name="Freeform 16"/>
            <p:cNvSpPr/>
            <p:nvPr/>
          </p:nvSpPr>
          <p:spPr>
            <a:xfrm>
              <a:off x="0" y="0"/>
              <a:ext cx="675763" cy="695688"/>
            </a:xfrm>
            <a:custGeom>
              <a:avLst/>
              <a:gdLst/>
              <a:ahLst/>
              <a:cxnLst/>
              <a:rect l="l" t="t" r="r" b="b"/>
              <a:pathLst>
                <a:path w="675763" h="695688">
                  <a:moveTo>
                    <a:pt x="0" y="0"/>
                  </a:moveTo>
                  <a:lnTo>
                    <a:pt x="675763" y="0"/>
                  </a:lnTo>
                  <a:lnTo>
                    <a:pt x="675763" y="695688"/>
                  </a:lnTo>
                  <a:lnTo>
                    <a:pt x="0" y="695688"/>
                  </a:lnTo>
                  <a:close/>
                </a:path>
              </a:pathLst>
            </a:custGeom>
            <a:solidFill>
              <a:srgbClr val="FFFFFF"/>
            </a:solidFill>
          </p:spPr>
        </p:sp>
        <p:sp>
          <p:nvSpPr>
            <p:cNvPr id="17" name="TextBox 17"/>
            <p:cNvSpPr txBox="1"/>
            <p:nvPr/>
          </p:nvSpPr>
          <p:spPr>
            <a:xfrm>
              <a:off x="0" y="-47625"/>
              <a:ext cx="675763" cy="743313"/>
            </a:xfrm>
            <a:prstGeom prst="rect">
              <a:avLst/>
            </a:prstGeom>
          </p:spPr>
          <p:txBody>
            <a:bodyPr lIns="50800" tIns="50800" rIns="50800" bIns="50800" rtlCol="0" anchor="ctr"/>
            <a:lstStyle/>
            <a:p>
              <a:pPr algn="ctr">
                <a:lnSpc>
                  <a:spcPts val="1749"/>
                </a:lnSpc>
              </a:pPr>
              <a:endParaRPr/>
            </a:p>
          </p:txBody>
        </p:sp>
      </p:grpSp>
      <p:sp>
        <p:nvSpPr>
          <p:cNvPr id="18" name="Freeform 18" descr="G:\dds\DDS (2)\4. CHU ET PARTENAIRES\4.8 AFDS\Année 2025 AFDS NATIONALE\COMMUNICATION\Visuels communication\Visuels événements\Visuel - Journées ADH 2025.png"/>
          <p:cNvSpPr/>
          <p:nvPr/>
        </p:nvSpPr>
        <p:spPr>
          <a:xfrm rot="-622509">
            <a:off x="3684952" y="612015"/>
            <a:ext cx="1170849" cy="1187504"/>
          </a:xfrm>
          <a:custGeom>
            <a:avLst/>
            <a:gdLst/>
            <a:ahLst/>
            <a:cxnLst/>
            <a:rect l="l" t="t" r="r" b="b"/>
            <a:pathLst>
              <a:path w="2341698" h="2375008">
                <a:moveTo>
                  <a:pt x="0" y="0"/>
                </a:moveTo>
                <a:lnTo>
                  <a:pt x="2341698" y="0"/>
                </a:lnTo>
                <a:lnTo>
                  <a:pt x="2341698" y="2375008"/>
                </a:lnTo>
                <a:lnTo>
                  <a:pt x="0" y="2375008"/>
                </a:lnTo>
                <a:lnTo>
                  <a:pt x="0" y="0"/>
                </a:lnTo>
                <a:close/>
              </a:path>
            </a:pathLst>
          </a:custGeom>
          <a:blipFill>
            <a:blip r:embed="rId5"/>
            <a:stretch>
              <a:fillRect/>
            </a:stretch>
          </a:blipFill>
        </p:spPr>
      </p:sp>
      <p:sp>
        <p:nvSpPr>
          <p:cNvPr id="19" name="Freeform 19"/>
          <p:cNvSpPr/>
          <p:nvPr/>
        </p:nvSpPr>
        <p:spPr>
          <a:xfrm rot="5657308">
            <a:off x="4781139" y="640641"/>
            <a:ext cx="1718190" cy="1718190"/>
          </a:xfrm>
          <a:custGeom>
            <a:avLst/>
            <a:gdLst/>
            <a:ahLst/>
            <a:cxnLst/>
            <a:rect l="l" t="t" r="r" b="b"/>
            <a:pathLst>
              <a:path w="3436379" h="3436379">
                <a:moveTo>
                  <a:pt x="0" y="0"/>
                </a:moveTo>
                <a:lnTo>
                  <a:pt x="3436380" y="0"/>
                </a:lnTo>
                <a:lnTo>
                  <a:pt x="3436380" y="3436379"/>
                </a:lnTo>
                <a:lnTo>
                  <a:pt x="0" y="3436379"/>
                </a:lnTo>
                <a:lnTo>
                  <a:pt x="0" y="0"/>
                </a:lnTo>
                <a:close/>
              </a:path>
            </a:pathLst>
          </a:custGeom>
          <a:blipFill>
            <a:blip r:embed="rId3"/>
            <a:stretch>
              <a:fillRect/>
            </a:stretch>
          </a:blipFill>
        </p:spPr>
      </p:sp>
      <p:grpSp>
        <p:nvGrpSpPr>
          <p:cNvPr id="20" name="Group 20"/>
          <p:cNvGrpSpPr/>
          <p:nvPr/>
        </p:nvGrpSpPr>
        <p:grpSpPr>
          <a:xfrm rot="420884">
            <a:off x="4929478" y="541813"/>
            <a:ext cx="1205739" cy="1702391"/>
            <a:chOff x="0" y="0"/>
            <a:chExt cx="635122" cy="896733"/>
          </a:xfrm>
        </p:grpSpPr>
        <p:sp>
          <p:nvSpPr>
            <p:cNvPr id="21" name="Freeform 21"/>
            <p:cNvSpPr/>
            <p:nvPr/>
          </p:nvSpPr>
          <p:spPr>
            <a:xfrm>
              <a:off x="0" y="0"/>
              <a:ext cx="635122" cy="896733"/>
            </a:xfrm>
            <a:custGeom>
              <a:avLst/>
              <a:gdLst/>
              <a:ahLst/>
              <a:cxnLst/>
              <a:rect l="l" t="t" r="r" b="b"/>
              <a:pathLst>
                <a:path w="635122" h="896733">
                  <a:moveTo>
                    <a:pt x="0" y="0"/>
                  </a:moveTo>
                  <a:lnTo>
                    <a:pt x="635122" y="0"/>
                  </a:lnTo>
                  <a:lnTo>
                    <a:pt x="635122" y="896733"/>
                  </a:lnTo>
                  <a:lnTo>
                    <a:pt x="0" y="896733"/>
                  </a:lnTo>
                  <a:close/>
                </a:path>
              </a:pathLst>
            </a:custGeom>
            <a:solidFill>
              <a:srgbClr val="FFFFFF"/>
            </a:solidFill>
          </p:spPr>
        </p:sp>
        <p:sp>
          <p:nvSpPr>
            <p:cNvPr id="22" name="TextBox 22"/>
            <p:cNvSpPr txBox="1"/>
            <p:nvPr/>
          </p:nvSpPr>
          <p:spPr>
            <a:xfrm>
              <a:off x="0" y="-47625"/>
              <a:ext cx="635122" cy="944358"/>
            </a:xfrm>
            <a:prstGeom prst="rect">
              <a:avLst/>
            </a:prstGeom>
          </p:spPr>
          <p:txBody>
            <a:bodyPr lIns="50800" tIns="50800" rIns="50800" bIns="50800" rtlCol="0" anchor="ctr"/>
            <a:lstStyle/>
            <a:p>
              <a:pPr algn="ctr">
                <a:lnSpc>
                  <a:spcPts val="1749"/>
                </a:lnSpc>
              </a:pPr>
              <a:endParaRPr/>
            </a:p>
          </p:txBody>
        </p:sp>
      </p:grpSp>
      <p:sp>
        <p:nvSpPr>
          <p:cNvPr id="23" name="Freeform 23"/>
          <p:cNvSpPr/>
          <p:nvPr/>
        </p:nvSpPr>
        <p:spPr>
          <a:xfrm rot="416959">
            <a:off x="4991350" y="621799"/>
            <a:ext cx="1081995" cy="1542418"/>
          </a:xfrm>
          <a:custGeom>
            <a:avLst/>
            <a:gdLst/>
            <a:ahLst/>
            <a:cxnLst/>
            <a:rect l="l" t="t" r="r" b="b"/>
            <a:pathLst>
              <a:path w="2163989" h="3084835">
                <a:moveTo>
                  <a:pt x="0" y="0"/>
                </a:moveTo>
                <a:lnTo>
                  <a:pt x="2163988" y="0"/>
                </a:lnTo>
                <a:lnTo>
                  <a:pt x="2163988" y="3084835"/>
                </a:lnTo>
                <a:lnTo>
                  <a:pt x="0" y="3084835"/>
                </a:lnTo>
                <a:lnTo>
                  <a:pt x="0" y="0"/>
                </a:lnTo>
                <a:close/>
              </a:path>
            </a:pathLst>
          </a:custGeom>
          <a:blipFill>
            <a:blip r:embed="rId6"/>
            <a:stretch>
              <a:fillRect/>
            </a:stretch>
          </a:blipFill>
        </p:spPr>
      </p:sp>
      <p:sp>
        <p:nvSpPr>
          <p:cNvPr id="24" name="Freeform 24"/>
          <p:cNvSpPr/>
          <p:nvPr/>
        </p:nvSpPr>
        <p:spPr>
          <a:xfrm rot="-241449">
            <a:off x="334699" y="3742417"/>
            <a:ext cx="1718190" cy="979846"/>
          </a:xfrm>
          <a:custGeom>
            <a:avLst/>
            <a:gdLst/>
            <a:ahLst/>
            <a:cxnLst/>
            <a:rect l="l" t="t" r="r" b="b"/>
            <a:pathLst>
              <a:path w="3436379" h="1959691">
                <a:moveTo>
                  <a:pt x="0" y="0"/>
                </a:moveTo>
                <a:lnTo>
                  <a:pt x="3436379" y="0"/>
                </a:lnTo>
                <a:lnTo>
                  <a:pt x="3436379" y="1959692"/>
                </a:lnTo>
                <a:lnTo>
                  <a:pt x="0" y="1959692"/>
                </a:lnTo>
                <a:lnTo>
                  <a:pt x="0" y="0"/>
                </a:lnTo>
                <a:close/>
              </a:path>
            </a:pathLst>
          </a:custGeom>
          <a:blipFill>
            <a:blip r:embed="rId3"/>
            <a:stretch>
              <a:fillRect t="-75353"/>
            </a:stretch>
          </a:blipFill>
        </p:spPr>
      </p:sp>
      <p:grpSp>
        <p:nvGrpSpPr>
          <p:cNvPr id="25" name="Group 25"/>
          <p:cNvGrpSpPr/>
          <p:nvPr/>
        </p:nvGrpSpPr>
        <p:grpSpPr>
          <a:xfrm rot="-284683">
            <a:off x="246673" y="3794477"/>
            <a:ext cx="1663855" cy="799668"/>
            <a:chOff x="0" y="0"/>
            <a:chExt cx="876434" cy="421224"/>
          </a:xfrm>
        </p:grpSpPr>
        <p:sp>
          <p:nvSpPr>
            <p:cNvPr id="26" name="Freeform 26"/>
            <p:cNvSpPr/>
            <p:nvPr/>
          </p:nvSpPr>
          <p:spPr>
            <a:xfrm>
              <a:off x="0" y="0"/>
              <a:ext cx="876434" cy="421224"/>
            </a:xfrm>
            <a:custGeom>
              <a:avLst/>
              <a:gdLst/>
              <a:ahLst/>
              <a:cxnLst/>
              <a:rect l="l" t="t" r="r" b="b"/>
              <a:pathLst>
                <a:path w="876434" h="421224">
                  <a:moveTo>
                    <a:pt x="0" y="0"/>
                  </a:moveTo>
                  <a:lnTo>
                    <a:pt x="876434" y="0"/>
                  </a:lnTo>
                  <a:lnTo>
                    <a:pt x="876434" y="421224"/>
                  </a:lnTo>
                  <a:lnTo>
                    <a:pt x="0" y="421224"/>
                  </a:lnTo>
                  <a:close/>
                </a:path>
              </a:pathLst>
            </a:custGeom>
            <a:solidFill>
              <a:srgbClr val="FFFFFF"/>
            </a:solidFill>
          </p:spPr>
        </p:sp>
        <p:sp>
          <p:nvSpPr>
            <p:cNvPr id="27" name="TextBox 27"/>
            <p:cNvSpPr txBox="1"/>
            <p:nvPr/>
          </p:nvSpPr>
          <p:spPr>
            <a:xfrm>
              <a:off x="0" y="-47625"/>
              <a:ext cx="876434" cy="468849"/>
            </a:xfrm>
            <a:prstGeom prst="rect">
              <a:avLst/>
            </a:prstGeom>
          </p:spPr>
          <p:txBody>
            <a:bodyPr lIns="50800" tIns="50800" rIns="50800" bIns="50800" rtlCol="0" anchor="ctr"/>
            <a:lstStyle/>
            <a:p>
              <a:pPr algn="ctr">
                <a:lnSpc>
                  <a:spcPts val="1749"/>
                </a:lnSpc>
              </a:pPr>
              <a:endParaRPr/>
            </a:p>
          </p:txBody>
        </p:sp>
      </p:grpSp>
      <p:sp>
        <p:nvSpPr>
          <p:cNvPr id="28" name="Freeform 28"/>
          <p:cNvSpPr/>
          <p:nvPr/>
        </p:nvSpPr>
        <p:spPr>
          <a:xfrm rot="-279836">
            <a:off x="326157" y="3863337"/>
            <a:ext cx="1504350" cy="644722"/>
          </a:xfrm>
          <a:custGeom>
            <a:avLst/>
            <a:gdLst/>
            <a:ahLst/>
            <a:cxnLst/>
            <a:rect l="l" t="t" r="r" b="b"/>
            <a:pathLst>
              <a:path w="3008700" h="1289443">
                <a:moveTo>
                  <a:pt x="0" y="0"/>
                </a:moveTo>
                <a:lnTo>
                  <a:pt x="3008700" y="0"/>
                </a:lnTo>
                <a:lnTo>
                  <a:pt x="3008700" y="1289443"/>
                </a:lnTo>
                <a:lnTo>
                  <a:pt x="0" y="1289443"/>
                </a:lnTo>
                <a:lnTo>
                  <a:pt x="0" y="0"/>
                </a:lnTo>
                <a:close/>
              </a:path>
            </a:pathLst>
          </a:custGeom>
          <a:blipFill>
            <a:blip r:embed="rId7"/>
            <a:stretch>
              <a:fillRect/>
            </a:stretch>
          </a:blipFill>
        </p:spPr>
      </p:sp>
      <p:grpSp>
        <p:nvGrpSpPr>
          <p:cNvPr id="29" name="Group 29"/>
          <p:cNvGrpSpPr/>
          <p:nvPr/>
        </p:nvGrpSpPr>
        <p:grpSpPr>
          <a:xfrm rot="-449001">
            <a:off x="317623" y="618029"/>
            <a:ext cx="1312412" cy="866907"/>
            <a:chOff x="0" y="0"/>
            <a:chExt cx="691312" cy="456642"/>
          </a:xfrm>
        </p:grpSpPr>
        <p:sp>
          <p:nvSpPr>
            <p:cNvPr id="30" name="Freeform 30"/>
            <p:cNvSpPr/>
            <p:nvPr/>
          </p:nvSpPr>
          <p:spPr>
            <a:xfrm>
              <a:off x="0" y="0"/>
              <a:ext cx="691312" cy="456642"/>
            </a:xfrm>
            <a:custGeom>
              <a:avLst/>
              <a:gdLst/>
              <a:ahLst/>
              <a:cxnLst/>
              <a:rect l="l" t="t" r="r" b="b"/>
              <a:pathLst>
                <a:path w="691312" h="456642">
                  <a:moveTo>
                    <a:pt x="0" y="0"/>
                  </a:moveTo>
                  <a:lnTo>
                    <a:pt x="691312" y="0"/>
                  </a:lnTo>
                  <a:lnTo>
                    <a:pt x="691312" y="456642"/>
                  </a:lnTo>
                  <a:lnTo>
                    <a:pt x="0" y="456642"/>
                  </a:lnTo>
                  <a:close/>
                </a:path>
              </a:pathLst>
            </a:custGeom>
            <a:solidFill>
              <a:srgbClr val="DBEEF4"/>
            </a:solidFill>
          </p:spPr>
        </p:sp>
        <p:sp>
          <p:nvSpPr>
            <p:cNvPr id="31" name="TextBox 31"/>
            <p:cNvSpPr txBox="1"/>
            <p:nvPr/>
          </p:nvSpPr>
          <p:spPr>
            <a:xfrm>
              <a:off x="0" y="-47625"/>
              <a:ext cx="691312" cy="504267"/>
            </a:xfrm>
            <a:prstGeom prst="rect">
              <a:avLst/>
            </a:prstGeom>
          </p:spPr>
          <p:txBody>
            <a:bodyPr lIns="50800" tIns="50800" rIns="50800" bIns="50800" rtlCol="0" anchor="ctr"/>
            <a:lstStyle/>
            <a:p>
              <a:pPr algn="ctr">
                <a:lnSpc>
                  <a:spcPts val="1749"/>
                </a:lnSpc>
              </a:pPr>
              <a:endParaRPr/>
            </a:p>
          </p:txBody>
        </p:sp>
      </p:grpSp>
      <p:sp>
        <p:nvSpPr>
          <p:cNvPr id="32" name="Freeform 32" descr="Inscription | Congrès mondial du SIDIIEF"/>
          <p:cNvSpPr/>
          <p:nvPr/>
        </p:nvSpPr>
        <p:spPr>
          <a:xfrm rot="-410106">
            <a:off x="378591" y="684132"/>
            <a:ext cx="1181026" cy="747983"/>
          </a:xfrm>
          <a:custGeom>
            <a:avLst/>
            <a:gdLst/>
            <a:ahLst/>
            <a:cxnLst/>
            <a:rect l="l" t="t" r="r" b="b"/>
            <a:pathLst>
              <a:path w="2362051" h="1495966">
                <a:moveTo>
                  <a:pt x="0" y="0"/>
                </a:moveTo>
                <a:lnTo>
                  <a:pt x="2362051" y="0"/>
                </a:lnTo>
                <a:lnTo>
                  <a:pt x="2362051" y="1495966"/>
                </a:lnTo>
                <a:lnTo>
                  <a:pt x="0" y="1495966"/>
                </a:lnTo>
                <a:lnTo>
                  <a:pt x="0" y="0"/>
                </a:lnTo>
                <a:close/>
              </a:path>
            </a:pathLst>
          </a:custGeom>
          <a:blipFill>
            <a:blip r:embed="rId8"/>
            <a:stretch>
              <a:fillRect/>
            </a:stretch>
          </a:blipFill>
        </p:spPr>
      </p:sp>
      <p:grpSp>
        <p:nvGrpSpPr>
          <p:cNvPr id="33" name="Group 33"/>
          <p:cNvGrpSpPr/>
          <p:nvPr/>
        </p:nvGrpSpPr>
        <p:grpSpPr>
          <a:xfrm rot="482664">
            <a:off x="4215593" y="3468430"/>
            <a:ext cx="1329625" cy="1319426"/>
            <a:chOff x="0" y="0"/>
            <a:chExt cx="700378" cy="695006"/>
          </a:xfrm>
        </p:grpSpPr>
        <p:sp>
          <p:nvSpPr>
            <p:cNvPr id="34" name="Freeform 34"/>
            <p:cNvSpPr/>
            <p:nvPr/>
          </p:nvSpPr>
          <p:spPr>
            <a:xfrm>
              <a:off x="0" y="0"/>
              <a:ext cx="700378" cy="695006"/>
            </a:xfrm>
            <a:custGeom>
              <a:avLst/>
              <a:gdLst/>
              <a:ahLst/>
              <a:cxnLst/>
              <a:rect l="l" t="t" r="r" b="b"/>
              <a:pathLst>
                <a:path w="700378" h="695006">
                  <a:moveTo>
                    <a:pt x="0" y="0"/>
                  </a:moveTo>
                  <a:lnTo>
                    <a:pt x="700378" y="0"/>
                  </a:lnTo>
                  <a:lnTo>
                    <a:pt x="700378" y="695006"/>
                  </a:lnTo>
                  <a:lnTo>
                    <a:pt x="0" y="695006"/>
                  </a:lnTo>
                  <a:close/>
                </a:path>
              </a:pathLst>
            </a:custGeom>
            <a:solidFill>
              <a:srgbClr val="DBEEF4"/>
            </a:solidFill>
          </p:spPr>
        </p:sp>
        <p:sp>
          <p:nvSpPr>
            <p:cNvPr id="35" name="TextBox 35"/>
            <p:cNvSpPr txBox="1"/>
            <p:nvPr/>
          </p:nvSpPr>
          <p:spPr>
            <a:xfrm>
              <a:off x="0" y="-47625"/>
              <a:ext cx="700378" cy="742631"/>
            </a:xfrm>
            <a:prstGeom prst="rect">
              <a:avLst/>
            </a:prstGeom>
          </p:spPr>
          <p:txBody>
            <a:bodyPr lIns="50800" tIns="50800" rIns="50800" bIns="50800" rtlCol="0" anchor="ctr"/>
            <a:lstStyle/>
            <a:p>
              <a:pPr algn="ctr">
                <a:lnSpc>
                  <a:spcPts val="1749"/>
                </a:lnSpc>
              </a:pPr>
              <a:endParaRPr/>
            </a:p>
          </p:txBody>
        </p:sp>
      </p:grpSp>
      <p:sp>
        <p:nvSpPr>
          <p:cNvPr id="36" name="Freeform 36"/>
          <p:cNvSpPr/>
          <p:nvPr/>
        </p:nvSpPr>
        <p:spPr>
          <a:xfrm rot="491198">
            <a:off x="4322826" y="3565141"/>
            <a:ext cx="1115159" cy="1115159"/>
          </a:xfrm>
          <a:custGeom>
            <a:avLst/>
            <a:gdLst/>
            <a:ahLst/>
            <a:cxnLst/>
            <a:rect l="l" t="t" r="r" b="b"/>
            <a:pathLst>
              <a:path w="2230318" h="2230318">
                <a:moveTo>
                  <a:pt x="0" y="0"/>
                </a:moveTo>
                <a:lnTo>
                  <a:pt x="2230318" y="0"/>
                </a:lnTo>
                <a:lnTo>
                  <a:pt x="2230318" y="2230318"/>
                </a:lnTo>
                <a:lnTo>
                  <a:pt x="0" y="2230318"/>
                </a:lnTo>
                <a:lnTo>
                  <a:pt x="0" y="0"/>
                </a:lnTo>
                <a:close/>
              </a:path>
            </a:pathLst>
          </a:custGeom>
          <a:blipFill>
            <a:blip r:embed="rId9"/>
            <a:stretch>
              <a:fillRect/>
            </a:stretch>
          </a:blipFill>
        </p:spPr>
      </p:sp>
      <p:grpSp>
        <p:nvGrpSpPr>
          <p:cNvPr id="37" name="Group 37"/>
          <p:cNvGrpSpPr/>
          <p:nvPr/>
        </p:nvGrpSpPr>
        <p:grpSpPr>
          <a:xfrm rot="-429663">
            <a:off x="1563525" y="2049937"/>
            <a:ext cx="2529126" cy="754501"/>
            <a:chOff x="0" y="0"/>
            <a:chExt cx="1332215" cy="397432"/>
          </a:xfrm>
        </p:grpSpPr>
        <p:sp>
          <p:nvSpPr>
            <p:cNvPr id="38" name="Freeform 38"/>
            <p:cNvSpPr/>
            <p:nvPr/>
          </p:nvSpPr>
          <p:spPr>
            <a:xfrm>
              <a:off x="0" y="0"/>
              <a:ext cx="1332215" cy="397432"/>
            </a:xfrm>
            <a:custGeom>
              <a:avLst/>
              <a:gdLst/>
              <a:ahLst/>
              <a:cxnLst/>
              <a:rect l="l" t="t" r="r" b="b"/>
              <a:pathLst>
                <a:path w="1332215" h="397432">
                  <a:moveTo>
                    <a:pt x="0" y="0"/>
                  </a:moveTo>
                  <a:lnTo>
                    <a:pt x="1332215" y="0"/>
                  </a:lnTo>
                  <a:lnTo>
                    <a:pt x="1332215" y="397432"/>
                  </a:lnTo>
                  <a:lnTo>
                    <a:pt x="0" y="397432"/>
                  </a:lnTo>
                  <a:close/>
                </a:path>
              </a:pathLst>
            </a:custGeom>
            <a:solidFill>
              <a:srgbClr val="FFFFFF"/>
            </a:solidFill>
          </p:spPr>
        </p:sp>
        <p:sp>
          <p:nvSpPr>
            <p:cNvPr id="39" name="TextBox 39"/>
            <p:cNvSpPr txBox="1"/>
            <p:nvPr/>
          </p:nvSpPr>
          <p:spPr>
            <a:xfrm>
              <a:off x="0" y="-47625"/>
              <a:ext cx="1332215" cy="445057"/>
            </a:xfrm>
            <a:prstGeom prst="rect">
              <a:avLst/>
            </a:prstGeom>
          </p:spPr>
          <p:txBody>
            <a:bodyPr lIns="50800" tIns="50800" rIns="50800" bIns="50800" rtlCol="0" anchor="ctr"/>
            <a:lstStyle/>
            <a:p>
              <a:pPr algn="ctr">
                <a:lnSpc>
                  <a:spcPts val="1749"/>
                </a:lnSpc>
              </a:pPr>
              <a:endParaRPr/>
            </a:p>
          </p:txBody>
        </p:sp>
      </p:grpSp>
      <p:sp>
        <p:nvSpPr>
          <p:cNvPr id="40" name="Freeform 40"/>
          <p:cNvSpPr/>
          <p:nvPr/>
        </p:nvSpPr>
        <p:spPr>
          <a:xfrm rot="-451403">
            <a:off x="1631586" y="2106769"/>
            <a:ext cx="2392093" cy="640838"/>
          </a:xfrm>
          <a:custGeom>
            <a:avLst/>
            <a:gdLst/>
            <a:ahLst/>
            <a:cxnLst/>
            <a:rect l="l" t="t" r="r" b="b"/>
            <a:pathLst>
              <a:path w="4784186" h="1281676">
                <a:moveTo>
                  <a:pt x="0" y="0"/>
                </a:moveTo>
                <a:lnTo>
                  <a:pt x="4784185" y="0"/>
                </a:lnTo>
                <a:lnTo>
                  <a:pt x="4784185" y="1281676"/>
                </a:lnTo>
                <a:lnTo>
                  <a:pt x="0" y="1281676"/>
                </a:lnTo>
                <a:lnTo>
                  <a:pt x="0" y="0"/>
                </a:lnTo>
                <a:close/>
              </a:path>
            </a:pathLst>
          </a:custGeom>
          <a:blipFill>
            <a:blip r:embed="rId10"/>
            <a:stretch>
              <a:fillRect/>
            </a:stretch>
          </a:blipFill>
        </p:spPr>
      </p:sp>
      <p:grpSp>
        <p:nvGrpSpPr>
          <p:cNvPr id="41" name="Group 41"/>
          <p:cNvGrpSpPr/>
          <p:nvPr/>
        </p:nvGrpSpPr>
        <p:grpSpPr>
          <a:xfrm rot="384691">
            <a:off x="208059" y="1682743"/>
            <a:ext cx="1401960" cy="1401749"/>
            <a:chOff x="0" y="0"/>
            <a:chExt cx="738481" cy="738370"/>
          </a:xfrm>
        </p:grpSpPr>
        <p:sp>
          <p:nvSpPr>
            <p:cNvPr id="42" name="Freeform 42"/>
            <p:cNvSpPr/>
            <p:nvPr/>
          </p:nvSpPr>
          <p:spPr>
            <a:xfrm>
              <a:off x="0" y="0"/>
              <a:ext cx="738481" cy="738370"/>
            </a:xfrm>
            <a:custGeom>
              <a:avLst/>
              <a:gdLst/>
              <a:ahLst/>
              <a:cxnLst/>
              <a:rect l="l" t="t" r="r" b="b"/>
              <a:pathLst>
                <a:path w="738481" h="738370">
                  <a:moveTo>
                    <a:pt x="0" y="0"/>
                  </a:moveTo>
                  <a:lnTo>
                    <a:pt x="738481" y="0"/>
                  </a:lnTo>
                  <a:lnTo>
                    <a:pt x="738481" y="738370"/>
                  </a:lnTo>
                  <a:lnTo>
                    <a:pt x="0" y="738370"/>
                  </a:lnTo>
                  <a:close/>
                </a:path>
              </a:pathLst>
            </a:custGeom>
            <a:solidFill>
              <a:srgbClr val="FFFFFF"/>
            </a:solidFill>
          </p:spPr>
        </p:sp>
        <p:sp>
          <p:nvSpPr>
            <p:cNvPr id="43" name="TextBox 43"/>
            <p:cNvSpPr txBox="1"/>
            <p:nvPr/>
          </p:nvSpPr>
          <p:spPr>
            <a:xfrm>
              <a:off x="0" y="-47625"/>
              <a:ext cx="738481" cy="785995"/>
            </a:xfrm>
            <a:prstGeom prst="rect">
              <a:avLst/>
            </a:prstGeom>
          </p:spPr>
          <p:txBody>
            <a:bodyPr lIns="50800" tIns="50800" rIns="50800" bIns="50800" rtlCol="0" anchor="ctr"/>
            <a:lstStyle/>
            <a:p>
              <a:pPr algn="ctr">
                <a:lnSpc>
                  <a:spcPts val="1749"/>
                </a:lnSpc>
              </a:pPr>
              <a:endParaRPr/>
            </a:p>
          </p:txBody>
        </p:sp>
      </p:grpSp>
      <p:grpSp>
        <p:nvGrpSpPr>
          <p:cNvPr id="44" name="Group 44"/>
          <p:cNvGrpSpPr/>
          <p:nvPr/>
        </p:nvGrpSpPr>
        <p:grpSpPr>
          <a:xfrm rot="-122867">
            <a:off x="143446" y="3141780"/>
            <a:ext cx="2630073" cy="565764"/>
            <a:chOff x="0" y="0"/>
            <a:chExt cx="1385388" cy="298015"/>
          </a:xfrm>
        </p:grpSpPr>
        <p:sp>
          <p:nvSpPr>
            <p:cNvPr id="45" name="Freeform 45"/>
            <p:cNvSpPr/>
            <p:nvPr/>
          </p:nvSpPr>
          <p:spPr>
            <a:xfrm>
              <a:off x="0" y="0"/>
              <a:ext cx="1385388" cy="298015"/>
            </a:xfrm>
            <a:custGeom>
              <a:avLst/>
              <a:gdLst/>
              <a:ahLst/>
              <a:cxnLst/>
              <a:rect l="l" t="t" r="r" b="b"/>
              <a:pathLst>
                <a:path w="1385388" h="298015">
                  <a:moveTo>
                    <a:pt x="0" y="0"/>
                  </a:moveTo>
                  <a:lnTo>
                    <a:pt x="1385388" y="0"/>
                  </a:lnTo>
                  <a:lnTo>
                    <a:pt x="1385388" y="298015"/>
                  </a:lnTo>
                  <a:lnTo>
                    <a:pt x="0" y="298015"/>
                  </a:lnTo>
                  <a:close/>
                </a:path>
              </a:pathLst>
            </a:custGeom>
            <a:solidFill>
              <a:srgbClr val="FFFFFF"/>
            </a:solidFill>
          </p:spPr>
        </p:sp>
        <p:sp>
          <p:nvSpPr>
            <p:cNvPr id="46" name="TextBox 46"/>
            <p:cNvSpPr txBox="1"/>
            <p:nvPr/>
          </p:nvSpPr>
          <p:spPr>
            <a:xfrm>
              <a:off x="0" y="-47625"/>
              <a:ext cx="1385388" cy="345640"/>
            </a:xfrm>
            <a:prstGeom prst="rect">
              <a:avLst/>
            </a:prstGeom>
          </p:spPr>
          <p:txBody>
            <a:bodyPr lIns="50800" tIns="50800" rIns="50800" bIns="50800" rtlCol="0" anchor="ctr"/>
            <a:lstStyle/>
            <a:p>
              <a:pPr algn="ctr">
                <a:lnSpc>
                  <a:spcPts val="1749"/>
                </a:lnSpc>
              </a:pPr>
              <a:endParaRPr/>
            </a:p>
          </p:txBody>
        </p:sp>
      </p:grpSp>
      <p:sp>
        <p:nvSpPr>
          <p:cNvPr id="47" name="Freeform 47"/>
          <p:cNvSpPr/>
          <p:nvPr/>
        </p:nvSpPr>
        <p:spPr>
          <a:xfrm rot="-126278">
            <a:off x="196762" y="3187514"/>
            <a:ext cx="2523306" cy="474295"/>
          </a:xfrm>
          <a:custGeom>
            <a:avLst/>
            <a:gdLst/>
            <a:ahLst/>
            <a:cxnLst/>
            <a:rect l="l" t="t" r="r" b="b"/>
            <a:pathLst>
              <a:path w="5046612" h="948589">
                <a:moveTo>
                  <a:pt x="0" y="0"/>
                </a:moveTo>
                <a:lnTo>
                  <a:pt x="5046612" y="0"/>
                </a:lnTo>
                <a:lnTo>
                  <a:pt x="5046612" y="948589"/>
                </a:lnTo>
                <a:lnTo>
                  <a:pt x="0" y="948589"/>
                </a:lnTo>
                <a:lnTo>
                  <a:pt x="0" y="0"/>
                </a:lnTo>
                <a:close/>
              </a:path>
            </a:pathLst>
          </a:custGeom>
          <a:blipFill>
            <a:blip r:embed="rId11"/>
            <a:stretch>
              <a:fillRect l="-16915" b="-20513"/>
            </a:stretch>
          </a:blipFill>
        </p:spPr>
      </p:sp>
      <p:sp>
        <p:nvSpPr>
          <p:cNvPr id="48" name="Freeform 48"/>
          <p:cNvSpPr/>
          <p:nvPr/>
        </p:nvSpPr>
        <p:spPr>
          <a:xfrm rot="386778">
            <a:off x="283257" y="1748027"/>
            <a:ext cx="1261088" cy="1261088"/>
          </a:xfrm>
          <a:custGeom>
            <a:avLst/>
            <a:gdLst/>
            <a:ahLst/>
            <a:cxnLst/>
            <a:rect l="l" t="t" r="r" b="b"/>
            <a:pathLst>
              <a:path w="2522175" h="2522175">
                <a:moveTo>
                  <a:pt x="0" y="0"/>
                </a:moveTo>
                <a:lnTo>
                  <a:pt x="2522175" y="0"/>
                </a:lnTo>
                <a:lnTo>
                  <a:pt x="2522175" y="2522175"/>
                </a:lnTo>
                <a:lnTo>
                  <a:pt x="0" y="2522175"/>
                </a:lnTo>
                <a:lnTo>
                  <a:pt x="0" y="0"/>
                </a:lnTo>
                <a:close/>
              </a:path>
            </a:pathLst>
          </a:custGeom>
          <a:blipFill>
            <a:blip r:embed="rId12"/>
            <a:stretch>
              <a:fillRect/>
            </a:stretch>
          </a:blipFill>
        </p:spPr>
      </p:sp>
      <p:grpSp>
        <p:nvGrpSpPr>
          <p:cNvPr id="49" name="Group 49"/>
          <p:cNvGrpSpPr/>
          <p:nvPr/>
        </p:nvGrpSpPr>
        <p:grpSpPr>
          <a:xfrm rot="-510101">
            <a:off x="2747381" y="2728361"/>
            <a:ext cx="2326968" cy="858703"/>
            <a:chOff x="0" y="0"/>
            <a:chExt cx="1225728" cy="452321"/>
          </a:xfrm>
        </p:grpSpPr>
        <p:sp>
          <p:nvSpPr>
            <p:cNvPr id="50" name="Freeform 50"/>
            <p:cNvSpPr/>
            <p:nvPr/>
          </p:nvSpPr>
          <p:spPr>
            <a:xfrm>
              <a:off x="0" y="0"/>
              <a:ext cx="1225728" cy="452321"/>
            </a:xfrm>
            <a:custGeom>
              <a:avLst/>
              <a:gdLst/>
              <a:ahLst/>
              <a:cxnLst/>
              <a:rect l="l" t="t" r="r" b="b"/>
              <a:pathLst>
                <a:path w="1225728" h="452321">
                  <a:moveTo>
                    <a:pt x="0" y="0"/>
                  </a:moveTo>
                  <a:lnTo>
                    <a:pt x="1225728" y="0"/>
                  </a:lnTo>
                  <a:lnTo>
                    <a:pt x="1225728" y="452321"/>
                  </a:lnTo>
                  <a:lnTo>
                    <a:pt x="0" y="452321"/>
                  </a:lnTo>
                  <a:close/>
                </a:path>
              </a:pathLst>
            </a:custGeom>
            <a:solidFill>
              <a:srgbClr val="FFFFFF"/>
            </a:solidFill>
          </p:spPr>
        </p:sp>
        <p:sp>
          <p:nvSpPr>
            <p:cNvPr id="51" name="TextBox 51"/>
            <p:cNvSpPr txBox="1"/>
            <p:nvPr/>
          </p:nvSpPr>
          <p:spPr>
            <a:xfrm>
              <a:off x="0" y="-47625"/>
              <a:ext cx="1225728" cy="499946"/>
            </a:xfrm>
            <a:prstGeom prst="rect">
              <a:avLst/>
            </a:prstGeom>
          </p:spPr>
          <p:txBody>
            <a:bodyPr lIns="50800" tIns="50800" rIns="50800" bIns="50800" rtlCol="0" anchor="ctr"/>
            <a:lstStyle/>
            <a:p>
              <a:pPr algn="ctr">
                <a:lnSpc>
                  <a:spcPts val="1749"/>
                </a:lnSpc>
              </a:pPr>
              <a:endParaRPr/>
            </a:p>
          </p:txBody>
        </p:sp>
      </p:grpSp>
      <p:sp>
        <p:nvSpPr>
          <p:cNvPr id="52" name="Freeform 52"/>
          <p:cNvSpPr/>
          <p:nvPr/>
        </p:nvSpPr>
        <p:spPr>
          <a:xfrm rot="-494824">
            <a:off x="2812490" y="2793565"/>
            <a:ext cx="2196749" cy="736024"/>
          </a:xfrm>
          <a:custGeom>
            <a:avLst/>
            <a:gdLst/>
            <a:ahLst/>
            <a:cxnLst/>
            <a:rect l="l" t="t" r="r" b="b"/>
            <a:pathLst>
              <a:path w="4393498" h="1472048">
                <a:moveTo>
                  <a:pt x="0" y="0"/>
                </a:moveTo>
                <a:lnTo>
                  <a:pt x="4393498" y="0"/>
                </a:lnTo>
                <a:lnTo>
                  <a:pt x="4393498" y="1472048"/>
                </a:lnTo>
                <a:lnTo>
                  <a:pt x="0" y="1472048"/>
                </a:lnTo>
                <a:lnTo>
                  <a:pt x="0" y="0"/>
                </a:lnTo>
                <a:close/>
              </a:path>
            </a:pathLst>
          </a:custGeom>
          <a:blipFill>
            <a:blip r:embed="rId13"/>
            <a:stretch>
              <a:fillRect/>
            </a:stretch>
          </a:blipFill>
        </p:spPr>
      </p:sp>
      <p:grpSp>
        <p:nvGrpSpPr>
          <p:cNvPr id="53" name="Group 53"/>
          <p:cNvGrpSpPr/>
          <p:nvPr/>
        </p:nvGrpSpPr>
        <p:grpSpPr>
          <a:xfrm rot="289121">
            <a:off x="5023174" y="2157130"/>
            <a:ext cx="1147003" cy="1583434"/>
            <a:chOff x="0" y="0"/>
            <a:chExt cx="604183" cy="834072"/>
          </a:xfrm>
        </p:grpSpPr>
        <p:sp>
          <p:nvSpPr>
            <p:cNvPr id="54" name="Freeform 54"/>
            <p:cNvSpPr/>
            <p:nvPr/>
          </p:nvSpPr>
          <p:spPr>
            <a:xfrm>
              <a:off x="0" y="0"/>
              <a:ext cx="604183" cy="834072"/>
            </a:xfrm>
            <a:custGeom>
              <a:avLst/>
              <a:gdLst/>
              <a:ahLst/>
              <a:cxnLst/>
              <a:rect l="l" t="t" r="r" b="b"/>
              <a:pathLst>
                <a:path w="604183" h="834072">
                  <a:moveTo>
                    <a:pt x="0" y="0"/>
                  </a:moveTo>
                  <a:lnTo>
                    <a:pt x="604183" y="0"/>
                  </a:lnTo>
                  <a:lnTo>
                    <a:pt x="604183" y="834072"/>
                  </a:lnTo>
                  <a:lnTo>
                    <a:pt x="0" y="834072"/>
                  </a:lnTo>
                  <a:close/>
                </a:path>
              </a:pathLst>
            </a:custGeom>
            <a:solidFill>
              <a:srgbClr val="FFFFFF"/>
            </a:solidFill>
          </p:spPr>
        </p:sp>
        <p:sp>
          <p:nvSpPr>
            <p:cNvPr id="55" name="TextBox 55"/>
            <p:cNvSpPr txBox="1"/>
            <p:nvPr/>
          </p:nvSpPr>
          <p:spPr>
            <a:xfrm>
              <a:off x="0" y="-47625"/>
              <a:ext cx="604183" cy="881697"/>
            </a:xfrm>
            <a:prstGeom prst="rect">
              <a:avLst/>
            </a:prstGeom>
          </p:spPr>
          <p:txBody>
            <a:bodyPr lIns="50800" tIns="50800" rIns="50800" bIns="50800" rtlCol="0" anchor="ctr"/>
            <a:lstStyle/>
            <a:p>
              <a:pPr algn="ctr">
                <a:lnSpc>
                  <a:spcPts val="1749"/>
                </a:lnSpc>
              </a:pPr>
              <a:endParaRPr/>
            </a:p>
          </p:txBody>
        </p:sp>
      </p:grpSp>
      <p:sp>
        <p:nvSpPr>
          <p:cNvPr id="56" name="Freeform 56"/>
          <p:cNvSpPr/>
          <p:nvPr/>
        </p:nvSpPr>
        <p:spPr>
          <a:xfrm rot="277895">
            <a:off x="5086807" y="2221829"/>
            <a:ext cx="1029261" cy="1454036"/>
          </a:xfrm>
          <a:custGeom>
            <a:avLst/>
            <a:gdLst/>
            <a:ahLst/>
            <a:cxnLst/>
            <a:rect l="l" t="t" r="r" b="b"/>
            <a:pathLst>
              <a:path w="2058522" h="2908071">
                <a:moveTo>
                  <a:pt x="0" y="0"/>
                </a:moveTo>
                <a:lnTo>
                  <a:pt x="2058523" y="0"/>
                </a:lnTo>
                <a:lnTo>
                  <a:pt x="2058523" y="2908072"/>
                </a:lnTo>
                <a:lnTo>
                  <a:pt x="0" y="2908072"/>
                </a:lnTo>
                <a:lnTo>
                  <a:pt x="0" y="0"/>
                </a:lnTo>
                <a:close/>
              </a:path>
            </a:pathLst>
          </a:custGeom>
          <a:blipFill>
            <a:blip r:embed="rId14"/>
            <a:stretch>
              <a:fillRect/>
            </a:stretch>
          </a:blipFill>
        </p:spPr>
      </p:sp>
      <p:sp>
        <p:nvSpPr>
          <p:cNvPr id="57" name="Freeform 57"/>
          <p:cNvSpPr/>
          <p:nvPr/>
        </p:nvSpPr>
        <p:spPr>
          <a:xfrm>
            <a:off x="4513425" y="324251"/>
            <a:ext cx="392706" cy="532483"/>
          </a:xfrm>
          <a:custGeom>
            <a:avLst/>
            <a:gdLst/>
            <a:ahLst/>
            <a:cxnLst/>
            <a:rect l="l" t="t" r="r" b="b"/>
            <a:pathLst>
              <a:path w="785412" h="1064965">
                <a:moveTo>
                  <a:pt x="0" y="0"/>
                </a:moveTo>
                <a:lnTo>
                  <a:pt x="785412" y="0"/>
                </a:lnTo>
                <a:lnTo>
                  <a:pt x="785412" y="1064965"/>
                </a:lnTo>
                <a:lnTo>
                  <a:pt x="0" y="1064965"/>
                </a:lnTo>
                <a:lnTo>
                  <a:pt x="0" y="0"/>
                </a:lnTo>
                <a:close/>
              </a:path>
            </a:pathLst>
          </a:custGeom>
          <a:blipFill>
            <a:blip r:embed="rId15"/>
            <a:stretch>
              <a:fillRect/>
            </a:stretch>
          </a:blipFill>
        </p:spPr>
      </p:sp>
      <p:sp>
        <p:nvSpPr>
          <p:cNvPr id="58" name="Freeform 58"/>
          <p:cNvSpPr/>
          <p:nvPr/>
        </p:nvSpPr>
        <p:spPr>
          <a:xfrm rot="430036">
            <a:off x="3966193" y="3195444"/>
            <a:ext cx="1718190" cy="1718190"/>
          </a:xfrm>
          <a:custGeom>
            <a:avLst/>
            <a:gdLst/>
            <a:ahLst/>
            <a:cxnLst/>
            <a:rect l="l" t="t" r="r" b="b"/>
            <a:pathLst>
              <a:path w="3436379" h="3436379">
                <a:moveTo>
                  <a:pt x="0" y="0"/>
                </a:moveTo>
                <a:lnTo>
                  <a:pt x="3436379" y="0"/>
                </a:lnTo>
                <a:lnTo>
                  <a:pt x="3436379" y="3436380"/>
                </a:lnTo>
                <a:lnTo>
                  <a:pt x="0" y="3436380"/>
                </a:lnTo>
                <a:lnTo>
                  <a:pt x="0" y="0"/>
                </a:lnTo>
                <a:close/>
              </a:path>
            </a:pathLst>
          </a:custGeom>
          <a:blipFill>
            <a:blip r:embed="rId3"/>
            <a:stretch>
              <a:fillRect/>
            </a:stretch>
          </a:blipFill>
        </p:spPr>
      </p:sp>
      <p:sp>
        <p:nvSpPr>
          <p:cNvPr id="59" name="Freeform 59"/>
          <p:cNvSpPr/>
          <p:nvPr/>
        </p:nvSpPr>
        <p:spPr>
          <a:xfrm>
            <a:off x="4628524" y="3244484"/>
            <a:ext cx="387744" cy="765914"/>
          </a:xfrm>
          <a:custGeom>
            <a:avLst/>
            <a:gdLst/>
            <a:ahLst/>
            <a:cxnLst/>
            <a:rect l="l" t="t" r="r" b="b"/>
            <a:pathLst>
              <a:path w="775487" h="1531827">
                <a:moveTo>
                  <a:pt x="0" y="0"/>
                </a:moveTo>
                <a:lnTo>
                  <a:pt x="775488" y="0"/>
                </a:lnTo>
                <a:lnTo>
                  <a:pt x="775488" y="1531826"/>
                </a:lnTo>
                <a:lnTo>
                  <a:pt x="0" y="1531826"/>
                </a:lnTo>
                <a:lnTo>
                  <a:pt x="0" y="0"/>
                </a:lnTo>
                <a:close/>
              </a:path>
            </a:pathLst>
          </a:custGeom>
          <a:blipFill>
            <a:blip r:embed="rId16"/>
            <a:stretch>
              <a:fillRect/>
            </a:stretch>
          </a:blipFill>
        </p:spPr>
      </p:sp>
      <p:sp>
        <p:nvSpPr>
          <p:cNvPr id="60" name="Freeform 60"/>
          <p:cNvSpPr/>
          <p:nvPr/>
        </p:nvSpPr>
        <p:spPr>
          <a:xfrm rot="10624052">
            <a:off x="10382" y="3012765"/>
            <a:ext cx="1718190" cy="698095"/>
          </a:xfrm>
          <a:custGeom>
            <a:avLst/>
            <a:gdLst/>
            <a:ahLst/>
            <a:cxnLst/>
            <a:rect l="l" t="t" r="r" b="b"/>
            <a:pathLst>
              <a:path w="3436379" h="1396190">
                <a:moveTo>
                  <a:pt x="0" y="0"/>
                </a:moveTo>
                <a:lnTo>
                  <a:pt x="3436379" y="0"/>
                </a:lnTo>
                <a:lnTo>
                  <a:pt x="3436379" y="1396190"/>
                </a:lnTo>
                <a:lnTo>
                  <a:pt x="0" y="1396190"/>
                </a:lnTo>
                <a:lnTo>
                  <a:pt x="0" y="0"/>
                </a:lnTo>
                <a:close/>
              </a:path>
            </a:pathLst>
          </a:custGeom>
          <a:blipFill>
            <a:blip r:embed="rId3"/>
            <a:stretch>
              <a:fillRect t="-146125"/>
            </a:stretch>
          </a:blipFill>
        </p:spPr>
      </p:sp>
      <p:sp>
        <p:nvSpPr>
          <p:cNvPr id="61" name="Freeform 61"/>
          <p:cNvSpPr/>
          <p:nvPr/>
        </p:nvSpPr>
        <p:spPr>
          <a:xfrm rot="-618185">
            <a:off x="199545" y="3520260"/>
            <a:ext cx="387744" cy="765914"/>
          </a:xfrm>
          <a:custGeom>
            <a:avLst/>
            <a:gdLst/>
            <a:ahLst/>
            <a:cxnLst/>
            <a:rect l="l" t="t" r="r" b="b"/>
            <a:pathLst>
              <a:path w="775487" h="1531827">
                <a:moveTo>
                  <a:pt x="0" y="0"/>
                </a:moveTo>
                <a:lnTo>
                  <a:pt x="775488" y="0"/>
                </a:lnTo>
                <a:lnTo>
                  <a:pt x="775488" y="1531827"/>
                </a:lnTo>
                <a:lnTo>
                  <a:pt x="0" y="1531827"/>
                </a:lnTo>
                <a:lnTo>
                  <a:pt x="0" y="0"/>
                </a:lnTo>
                <a:close/>
              </a:path>
            </a:pathLst>
          </a:custGeom>
          <a:blipFill>
            <a:blip r:embed="rId17"/>
            <a:stretch>
              <a:fillRect/>
            </a:stretch>
          </a:blipFill>
        </p:spPr>
      </p:sp>
      <p:sp>
        <p:nvSpPr>
          <p:cNvPr id="62" name="Freeform 62"/>
          <p:cNvSpPr/>
          <p:nvPr/>
        </p:nvSpPr>
        <p:spPr>
          <a:xfrm rot="-618185">
            <a:off x="1919596" y="618992"/>
            <a:ext cx="387744" cy="765914"/>
          </a:xfrm>
          <a:custGeom>
            <a:avLst/>
            <a:gdLst/>
            <a:ahLst/>
            <a:cxnLst/>
            <a:rect l="l" t="t" r="r" b="b"/>
            <a:pathLst>
              <a:path w="775487" h="1531827">
                <a:moveTo>
                  <a:pt x="0" y="0"/>
                </a:moveTo>
                <a:lnTo>
                  <a:pt x="775487" y="0"/>
                </a:lnTo>
                <a:lnTo>
                  <a:pt x="775487" y="1531827"/>
                </a:lnTo>
                <a:lnTo>
                  <a:pt x="0" y="1531827"/>
                </a:lnTo>
                <a:lnTo>
                  <a:pt x="0" y="0"/>
                </a:lnTo>
                <a:close/>
              </a:path>
            </a:pathLst>
          </a:custGeom>
          <a:blipFill>
            <a:blip r:embed="rId18"/>
            <a:stretch>
              <a:fillRect/>
            </a:stretch>
          </a:blipFill>
        </p:spPr>
      </p:sp>
      <p:sp>
        <p:nvSpPr>
          <p:cNvPr id="63" name="Freeform 63"/>
          <p:cNvSpPr/>
          <p:nvPr/>
        </p:nvSpPr>
        <p:spPr>
          <a:xfrm rot="-10412502">
            <a:off x="83626" y="1536826"/>
            <a:ext cx="1540418" cy="1543014"/>
          </a:xfrm>
          <a:custGeom>
            <a:avLst/>
            <a:gdLst/>
            <a:ahLst/>
            <a:cxnLst/>
            <a:rect l="l" t="t" r="r" b="b"/>
            <a:pathLst>
              <a:path w="3080835" h="3086027">
                <a:moveTo>
                  <a:pt x="0" y="0"/>
                </a:moveTo>
                <a:lnTo>
                  <a:pt x="3080834" y="0"/>
                </a:lnTo>
                <a:lnTo>
                  <a:pt x="3080834" y="3086027"/>
                </a:lnTo>
                <a:lnTo>
                  <a:pt x="0" y="3086027"/>
                </a:lnTo>
                <a:lnTo>
                  <a:pt x="0" y="0"/>
                </a:lnTo>
                <a:close/>
              </a:path>
            </a:pathLst>
          </a:custGeom>
          <a:blipFill>
            <a:blip r:embed="rId3"/>
            <a:stretch>
              <a:fillRect l="-11540" t="-11352"/>
            </a:stretch>
          </a:blipFill>
        </p:spPr>
      </p:sp>
      <p:sp>
        <p:nvSpPr>
          <p:cNvPr id="64" name="Freeform 64"/>
          <p:cNvSpPr/>
          <p:nvPr/>
        </p:nvSpPr>
        <p:spPr>
          <a:xfrm rot="-5839314">
            <a:off x="170507" y="547883"/>
            <a:ext cx="545739" cy="452281"/>
          </a:xfrm>
          <a:custGeom>
            <a:avLst/>
            <a:gdLst/>
            <a:ahLst/>
            <a:cxnLst/>
            <a:rect l="l" t="t" r="r" b="b"/>
            <a:pathLst>
              <a:path w="1091478" h="904562">
                <a:moveTo>
                  <a:pt x="0" y="0"/>
                </a:moveTo>
                <a:lnTo>
                  <a:pt x="1091478" y="0"/>
                </a:lnTo>
                <a:lnTo>
                  <a:pt x="1091478" y="904562"/>
                </a:lnTo>
                <a:lnTo>
                  <a:pt x="0" y="904562"/>
                </a:lnTo>
                <a:lnTo>
                  <a:pt x="0" y="0"/>
                </a:lnTo>
                <a:close/>
              </a:path>
            </a:pathLst>
          </a:custGeom>
          <a:blipFill>
            <a:blip r:embed="rId19"/>
            <a:stretch>
              <a:fillRect/>
            </a:stretch>
          </a:blipFill>
        </p:spPr>
      </p:sp>
      <p:sp>
        <p:nvSpPr>
          <p:cNvPr id="65" name="Freeform 65"/>
          <p:cNvSpPr/>
          <p:nvPr/>
        </p:nvSpPr>
        <p:spPr>
          <a:xfrm rot="-5839314">
            <a:off x="4187362" y="2456941"/>
            <a:ext cx="545739" cy="452281"/>
          </a:xfrm>
          <a:custGeom>
            <a:avLst/>
            <a:gdLst/>
            <a:ahLst/>
            <a:cxnLst/>
            <a:rect l="l" t="t" r="r" b="b"/>
            <a:pathLst>
              <a:path w="1091478" h="904562">
                <a:moveTo>
                  <a:pt x="0" y="0"/>
                </a:moveTo>
                <a:lnTo>
                  <a:pt x="1091477" y="0"/>
                </a:lnTo>
                <a:lnTo>
                  <a:pt x="1091477" y="904563"/>
                </a:lnTo>
                <a:lnTo>
                  <a:pt x="0" y="904563"/>
                </a:lnTo>
                <a:lnTo>
                  <a:pt x="0" y="0"/>
                </a:lnTo>
                <a:close/>
              </a:path>
            </a:pathLst>
          </a:custGeom>
          <a:blipFill>
            <a:blip r:embed="rId20"/>
            <a:stretch>
              <a:fillRect/>
            </a:stretch>
          </a:blipFill>
        </p:spPr>
      </p:sp>
      <p:sp>
        <p:nvSpPr>
          <p:cNvPr id="66" name="Freeform 66"/>
          <p:cNvSpPr/>
          <p:nvPr/>
        </p:nvSpPr>
        <p:spPr>
          <a:xfrm>
            <a:off x="1772959" y="393563"/>
            <a:ext cx="1718190" cy="1718190"/>
          </a:xfrm>
          <a:custGeom>
            <a:avLst/>
            <a:gdLst/>
            <a:ahLst/>
            <a:cxnLst/>
            <a:rect l="l" t="t" r="r" b="b"/>
            <a:pathLst>
              <a:path w="3436379" h="3436379">
                <a:moveTo>
                  <a:pt x="0" y="0"/>
                </a:moveTo>
                <a:lnTo>
                  <a:pt x="3436380" y="0"/>
                </a:lnTo>
                <a:lnTo>
                  <a:pt x="3436380" y="3436380"/>
                </a:lnTo>
                <a:lnTo>
                  <a:pt x="0" y="3436380"/>
                </a:lnTo>
                <a:lnTo>
                  <a:pt x="0" y="0"/>
                </a:lnTo>
                <a:close/>
              </a:path>
            </a:pathLst>
          </a:custGeom>
          <a:blipFill>
            <a:blip r:embed="rId3"/>
            <a:stretch>
              <a:fillRect/>
            </a:stretch>
          </a:blipFill>
        </p:spPr>
      </p:sp>
      <p:sp>
        <p:nvSpPr>
          <p:cNvPr id="67" name="Freeform 67"/>
          <p:cNvSpPr/>
          <p:nvPr/>
        </p:nvSpPr>
        <p:spPr>
          <a:xfrm rot="-5839314">
            <a:off x="3411875" y="1795125"/>
            <a:ext cx="545739" cy="452281"/>
          </a:xfrm>
          <a:custGeom>
            <a:avLst/>
            <a:gdLst/>
            <a:ahLst/>
            <a:cxnLst/>
            <a:rect l="l" t="t" r="r" b="b"/>
            <a:pathLst>
              <a:path w="1091478" h="904562">
                <a:moveTo>
                  <a:pt x="0" y="0"/>
                </a:moveTo>
                <a:lnTo>
                  <a:pt x="1091477" y="0"/>
                </a:lnTo>
                <a:lnTo>
                  <a:pt x="1091477" y="904562"/>
                </a:lnTo>
                <a:lnTo>
                  <a:pt x="0" y="904562"/>
                </a:lnTo>
                <a:lnTo>
                  <a:pt x="0" y="0"/>
                </a:lnTo>
                <a:close/>
              </a:path>
            </a:pathLst>
          </a:custGeom>
          <a:blipFill>
            <a:blip r:embed="rId21"/>
            <a:stretch>
              <a:fillRect/>
            </a:stretch>
          </a:blipFill>
        </p:spPr>
      </p:sp>
      <p:sp>
        <p:nvSpPr>
          <p:cNvPr id="68" name="Freeform 68"/>
          <p:cNvSpPr/>
          <p:nvPr/>
        </p:nvSpPr>
        <p:spPr>
          <a:xfrm rot="2488548">
            <a:off x="5923751" y="2078074"/>
            <a:ext cx="338199" cy="668047"/>
          </a:xfrm>
          <a:custGeom>
            <a:avLst/>
            <a:gdLst/>
            <a:ahLst/>
            <a:cxnLst/>
            <a:rect l="l" t="t" r="r" b="b"/>
            <a:pathLst>
              <a:path w="676398" h="1336094">
                <a:moveTo>
                  <a:pt x="0" y="0"/>
                </a:moveTo>
                <a:lnTo>
                  <a:pt x="676398" y="0"/>
                </a:lnTo>
                <a:lnTo>
                  <a:pt x="676398" y="1336094"/>
                </a:lnTo>
                <a:lnTo>
                  <a:pt x="0" y="1336094"/>
                </a:lnTo>
                <a:lnTo>
                  <a:pt x="0" y="0"/>
                </a:lnTo>
                <a:close/>
              </a:path>
            </a:pathLst>
          </a:custGeom>
          <a:blipFill>
            <a:blip r:embed="rId22"/>
            <a:stretch>
              <a:fillRect/>
            </a:stretch>
          </a:blipFill>
        </p:spPr>
      </p:sp>
      <p:grpSp>
        <p:nvGrpSpPr>
          <p:cNvPr id="69" name="Group 69"/>
          <p:cNvGrpSpPr/>
          <p:nvPr/>
        </p:nvGrpSpPr>
        <p:grpSpPr>
          <a:xfrm>
            <a:off x="2113467" y="3754353"/>
            <a:ext cx="1571277" cy="1120045"/>
            <a:chOff x="0" y="0"/>
            <a:chExt cx="827669" cy="589983"/>
          </a:xfrm>
        </p:grpSpPr>
        <p:sp>
          <p:nvSpPr>
            <p:cNvPr id="70" name="Freeform 70"/>
            <p:cNvSpPr/>
            <p:nvPr/>
          </p:nvSpPr>
          <p:spPr>
            <a:xfrm>
              <a:off x="0" y="0"/>
              <a:ext cx="827669" cy="589983"/>
            </a:xfrm>
            <a:custGeom>
              <a:avLst/>
              <a:gdLst/>
              <a:ahLst/>
              <a:cxnLst/>
              <a:rect l="l" t="t" r="r" b="b"/>
              <a:pathLst>
                <a:path w="827669" h="589983">
                  <a:moveTo>
                    <a:pt x="0" y="0"/>
                  </a:moveTo>
                  <a:lnTo>
                    <a:pt x="827669" y="0"/>
                  </a:lnTo>
                  <a:lnTo>
                    <a:pt x="827669" y="589983"/>
                  </a:lnTo>
                  <a:lnTo>
                    <a:pt x="0" y="589983"/>
                  </a:lnTo>
                  <a:close/>
                </a:path>
              </a:pathLst>
            </a:custGeom>
            <a:solidFill>
              <a:srgbClr val="FFFFFF"/>
            </a:solidFill>
          </p:spPr>
        </p:sp>
        <p:sp>
          <p:nvSpPr>
            <p:cNvPr id="71" name="TextBox 71"/>
            <p:cNvSpPr txBox="1"/>
            <p:nvPr/>
          </p:nvSpPr>
          <p:spPr>
            <a:xfrm>
              <a:off x="0" y="-47625"/>
              <a:ext cx="827669" cy="637608"/>
            </a:xfrm>
            <a:prstGeom prst="rect">
              <a:avLst/>
            </a:prstGeom>
          </p:spPr>
          <p:txBody>
            <a:bodyPr lIns="50800" tIns="50800" rIns="50800" bIns="50800" rtlCol="0" anchor="ctr"/>
            <a:lstStyle/>
            <a:p>
              <a:pPr algn="ctr">
                <a:lnSpc>
                  <a:spcPts val="1749"/>
                </a:lnSpc>
              </a:pPr>
              <a:endParaRPr/>
            </a:p>
          </p:txBody>
        </p:sp>
      </p:grpSp>
      <p:sp>
        <p:nvSpPr>
          <p:cNvPr id="72" name="Freeform 72"/>
          <p:cNvSpPr/>
          <p:nvPr/>
        </p:nvSpPr>
        <p:spPr>
          <a:xfrm rot="5400000">
            <a:off x="2245928" y="3575290"/>
            <a:ext cx="1161794" cy="1715841"/>
          </a:xfrm>
          <a:custGeom>
            <a:avLst/>
            <a:gdLst/>
            <a:ahLst/>
            <a:cxnLst/>
            <a:rect l="l" t="t" r="r" b="b"/>
            <a:pathLst>
              <a:path w="2323587" h="3431681">
                <a:moveTo>
                  <a:pt x="0" y="0"/>
                </a:moveTo>
                <a:lnTo>
                  <a:pt x="2323587" y="0"/>
                </a:lnTo>
                <a:lnTo>
                  <a:pt x="2323587" y="3431681"/>
                </a:lnTo>
                <a:lnTo>
                  <a:pt x="0" y="3431681"/>
                </a:lnTo>
                <a:lnTo>
                  <a:pt x="0" y="0"/>
                </a:lnTo>
                <a:close/>
              </a:path>
            </a:pathLst>
          </a:custGeom>
          <a:blipFill>
            <a:blip r:embed="rId3"/>
            <a:stretch>
              <a:fillRect l="-46340" t="-136" r="-1550"/>
            </a:stretch>
          </a:blipFill>
        </p:spPr>
      </p:sp>
      <p:sp>
        <p:nvSpPr>
          <p:cNvPr id="73" name="Freeform 73"/>
          <p:cNvSpPr/>
          <p:nvPr/>
        </p:nvSpPr>
        <p:spPr>
          <a:xfrm>
            <a:off x="2184157" y="3811503"/>
            <a:ext cx="1429898" cy="1012175"/>
          </a:xfrm>
          <a:custGeom>
            <a:avLst/>
            <a:gdLst/>
            <a:ahLst/>
            <a:cxnLst/>
            <a:rect l="l" t="t" r="r" b="b"/>
            <a:pathLst>
              <a:path w="2859796" h="2024350">
                <a:moveTo>
                  <a:pt x="0" y="0"/>
                </a:moveTo>
                <a:lnTo>
                  <a:pt x="2859797" y="0"/>
                </a:lnTo>
                <a:lnTo>
                  <a:pt x="2859797" y="2024350"/>
                </a:lnTo>
                <a:lnTo>
                  <a:pt x="0" y="2024350"/>
                </a:lnTo>
                <a:lnTo>
                  <a:pt x="0" y="0"/>
                </a:lnTo>
                <a:close/>
              </a:path>
            </a:pathLst>
          </a:custGeom>
          <a:blipFill>
            <a:blip r:embed="rId23"/>
            <a:stretch>
              <a:fillRect/>
            </a:stretch>
          </a:blipFill>
        </p:spPr>
      </p:sp>
      <p:sp>
        <p:nvSpPr>
          <p:cNvPr id="74" name="Freeform 74"/>
          <p:cNvSpPr/>
          <p:nvPr/>
        </p:nvSpPr>
        <p:spPr>
          <a:xfrm rot="-5839314">
            <a:off x="2407530" y="3597115"/>
            <a:ext cx="545739" cy="452281"/>
          </a:xfrm>
          <a:custGeom>
            <a:avLst/>
            <a:gdLst/>
            <a:ahLst/>
            <a:cxnLst/>
            <a:rect l="l" t="t" r="r" b="b"/>
            <a:pathLst>
              <a:path w="1091478" h="904562">
                <a:moveTo>
                  <a:pt x="0" y="0"/>
                </a:moveTo>
                <a:lnTo>
                  <a:pt x="1091478" y="0"/>
                </a:lnTo>
                <a:lnTo>
                  <a:pt x="1091478" y="904562"/>
                </a:lnTo>
                <a:lnTo>
                  <a:pt x="0" y="904562"/>
                </a:lnTo>
                <a:lnTo>
                  <a:pt x="0" y="0"/>
                </a:lnTo>
                <a:close/>
              </a:path>
            </a:pathLst>
          </a:custGeom>
          <a:blipFill>
            <a:blip r:embed="rId24"/>
            <a:stretch>
              <a:fillRect/>
            </a:stretch>
          </a:blipFill>
        </p:spPr>
      </p:sp>
      <p:sp>
        <p:nvSpPr>
          <p:cNvPr id="75" name="Freeform 75"/>
          <p:cNvSpPr/>
          <p:nvPr/>
        </p:nvSpPr>
        <p:spPr>
          <a:xfrm rot="298783">
            <a:off x="5025322" y="2168687"/>
            <a:ext cx="1276789" cy="1718190"/>
          </a:xfrm>
          <a:custGeom>
            <a:avLst/>
            <a:gdLst/>
            <a:ahLst/>
            <a:cxnLst/>
            <a:rect l="l" t="t" r="r" b="b"/>
            <a:pathLst>
              <a:path w="2553578" h="3436379">
                <a:moveTo>
                  <a:pt x="0" y="0"/>
                </a:moveTo>
                <a:lnTo>
                  <a:pt x="2553578" y="0"/>
                </a:lnTo>
                <a:lnTo>
                  <a:pt x="2553578" y="3436380"/>
                </a:lnTo>
                <a:lnTo>
                  <a:pt x="0" y="3436380"/>
                </a:lnTo>
                <a:lnTo>
                  <a:pt x="0" y="0"/>
                </a:lnTo>
                <a:close/>
              </a:path>
            </a:pathLst>
          </a:custGeom>
          <a:blipFill>
            <a:blip r:embed="rId3"/>
            <a:stretch>
              <a:fillRect l="-34571"/>
            </a:stretch>
          </a:blipFill>
        </p:spPr>
      </p:sp>
      <p:sp>
        <p:nvSpPr>
          <p:cNvPr id="76" name="Freeform 76"/>
          <p:cNvSpPr/>
          <p:nvPr/>
        </p:nvSpPr>
        <p:spPr>
          <a:xfrm rot="10298256">
            <a:off x="2611701" y="2654775"/>
            <a:ext cx="1718190" cy="979846"/>
          </a:xfrm>
          <a:custGeom>
            <a:avLst/>
            <a:gdLst/>
            <a:ahLst/>
            <a:cxnLst/>
            <a:rect l="l" t="t" r="r" b="b"/>
            <a:pathLst>
              <a:path w="3436379" h="1959691">
                <a:moveTo>
                  <a:pt x="0" y="0"/>
                </a:moveTo>
                <a:lnTo>
                  <a:pt x="3436379" y="0"/>
                </a:lnTo>
                <a:lnTo>
                  <a:pt x="3436379" y="1959691"/>
                </a:lnTo>
                <a:lnTo>
                  <a:pt x="0" y="1959691"/>
                </a:lnTo>
                <a:lnTo>
                  <a:pt x="0" y="0"/>
                </a:lnTo>
                <a:close/>
              </a:path>
            </a:pathLst>
          </a:custGeom>
          <a:blipFill>
            <a:blip r:embed="rId3"/>
            <a:stretch>
              <a:fillRect t="-75353"/>
            </a:stretch>
          </a:blipFill>
        </p:spPr>
      </p:sp>
      <p:sp>
        <p:nvSpPr>
          <p:cNvPr id="77" name="Freeform 77"/>
          <p:cNvSpPr/>
          <p:nvPr/>
        </p:nvSpPr>
        <p:spPr>
          <a:xfrm rot="-5867907">
            <a:off x="761586" y="479215"/>
            <a:ext cx="996299" cy="950073"/>
          </a:xfrm>
          <a:custGeom>
            <a:avLst/>
            <a:gdLst/>
            <a:ahLst/>
            <a:cxnLst/>
            <a:rect l="l" t="t" r="r" b="b"/>
            <a:pathLst>
              <a:path w="1992597" h="1900146">
                <a:moveTo>
                  <a:pt x="0" y="0"/>
                </a:moveTo>
                <a:lnTo>
                  <a:pt x="1992597" y="0"/>
                </a:lnTo>
                <a:lnTo>
                  <a:pt x="1992597" y="1900146"/>
                </a:lnTo>
                <a:lnTo>
                  <a:pt x="0" y="1900146"/>
                </a:lnTo>
                <a:lnTo>
                  <a:pt x="0" y="0"/>
                </a:lnTo>
                <a:close/>
              </a:path>
            </a:pathLst>
          </a:custGeom>
          <a:blipFill>
            <a:blip r:embed="rId3"/>
            <a:stretch>
              <a:fillRect l="-72457" t="-77714" b="-3133"/>
            </a:stretch>
          </a:blipFill>
        </p:spPr>
      </p:sp>
      <p:sp>
        <p:nvSpPr>
          <p:cNvPr id="78" name="Freeform 78"/>
          <p:cNvSpPr/>
          <p:nvPr/>
        </p:nvSpPr>
        <p:spPr>
          <a:xfrm rot="-448228">
            <a:off x="2503887" y="1902813"/>
            <a:ext cx="1718190" cy="979846"/>
          </a:xfrm>
          <a:custGeom>
            <a:avLst/>
            <a:gdLst/>
            <a:ahLst/>
            <a:cxnLst/>
            <a:rect l="l" t="t" r="r" b="b"/>
            <a:pathLst>
              <a:path w="3436379" h="1959691">
                <a:moveTo>
                  <a:pt x="0" y="0"/>
                </a:moveTo>
                <a:lnTo>
                  <a:pt x="3436379" y="0"/>
                </a:lnTo>
                <a:lnTo>
                  <a:pt x="3436379" y="1959691"/>
                </a:lnTo>
                <a:lnTo>
                  <a:pt x="0" y="1959691"/>
                </a:lnTo>
                <a:lnTo>
                  <a:pt x="0" y="0"/>
                </a:lnTo>
                <a:close/>
              </a:path>
            </a:pathLst>
          </a:custGeom>
          <a:blipFill>
            <a:blip r:embed="rId3"/>
            <a:stretch>
              <a:fillRect t="-75353"/>
            </a:stretch>
          </a:blipFill>
        </p:spPr>
      </p:sp>
      <p:sp>
        <p:nvSpPr>
          <p:cNvPr id="79" name="Freeform 79"/>
          <p:cNvSpPr/>
          <p:nvPr/>
        </p:nvSpPr>
        <p:spPr>
          <a:xfrm rot="5092423">
            <a:off x="535950" y="3357128"/>
            <a:ext cx="932686" cy="1800781"/>
          </a:xfrm>
          <a:custGeom>
            <a:avLst/>
            <a:gdLst/>
            <a:ahLst/>
            <a:cxnLst/>
            <a:rect l="l" t="t" r="r" b="b"/>
            <a:pathLst>
              <a:path w="1865372" h="3601562">
                <a:moveTo>
                  <a:pt x="0" y="0"/>
                </a:moveTo>
                <a:lnTo>
                  <a:pt x="1865372" y="0"/>
                </a:lnTo>
                <a:lnTo>
                  <a:pt x="1865372" y="3601563"/>
                </a:lnTo>
                <a:lnTo>
                  <a:pt x="0" y="3601563"/>
                </a:lnTo>
                <a:lnTo>
                  <a:pt x="0" y="0"/>
                </a:lnTo>
                <a:close/>
              </a:path>
            </a:pathLst>
          </a:custGeom>
          <a:blipFill>
            <a:blip r:embed="rId3"/>
            <a:stretch>
              <a:fillRect l="-90671" r="-2403"/>
            </a:stretch>
          </a:blipFill>
        </p:spPr>
      </p:sp>
      <p:sp>
        <p:nvSpPr>
          <p:cNvPr id="80" name="Freeform 80"/>
          <p:cNvSpPr/>
          <p:nvPr/>
        </p:nvSpPr>
        <p:spPr>
          <a:xfrm rot="5802428">
            <a:off x="62271" y="1664533"/>
            <a:ext cx="1540418" cy="1543014"/>
          </a:xfrm>
          <a:custGeom>
            <a:avLst/>
            <a:gdLst/>
            <a:ahLst/>
            <a:cxnLst/>
            <a:rect l="l" t="t" r="r" b="b"/>
            <a:pathLst>
              <a:path w="3080835" h="3086027">
                <a:moveTo>
                  <a:pt x="0" y="0"/>
                </a:moveTo>
                <a:lnTo>
                  <a:pt x="3080835" y="0"/>
                </a:lnTo>
                <a:lnTo>
                  <a:pt x="3080835" y="3086027"/>
                </a:lnTo>
                <a:lnTo>
                  <a:pt x="0" y="3086027"/>
                </a:lnTo>
                <a:lnTo>
                  <a:pt x="0" y="0"/>
                </a:lnTo>
                <a:close/>
              </a:path>
            </a:pathLst>
          </a:custGeom>
          <a:blipFill>
            <a:blip r:embed="rId3"/>
            <a:stretch>
              <a:fillRect l="-11540" t="-11352"/>
            </a:stretch>
          </a:blipFill>
        </p:spPr>
      </p:sp>
      <p:sp>
        <p:nvSpPr>
          <p:cNvPr id="81" name="Freeform 81"/>
          <p:cNvSpPr/>
          <p:nvPr/>
        </p:nvSpPr>
        <p:spPr>
          <a:xfrm>
            <a:off x="997441" y="1566707"/>
            <a:ext cx="392706" cy="532483"/>
          </a:xfrm>
          <a:custGeom>
            <a:avLst/>
            <a:gdLst/>
            <a:ahLst/>
            <a:cxnLst/>
            <a:rect l="l" t="t" r="r" b="b"/>
            <a:pathLst>
              <a:path w="785412" h="1064965">
                <a:moveTo>
                  <a:pt x="0" y="0"/>
                </a:moveTo>
                <a:lnTo>
                  <a:pt x="785411" y="0"/>
                </a:lnTo>
                <a:lnTo>
                  <a:pt x="785411" y="1064965"/>
                </a:lnTo>
                <a:lnTo>
                  <a:pt x="0" y="1064965"/>
                </a:lnTo>
                <a:lnTo>
                  <a:pt x="0" y="0"/>
                </a:lnTo>
                <a:close/>
              </a:path>
            </a:pathLst>
          </a:custGeom>
          <a:blipFill>
            <a:blip r:embed="rId25"/>
            <a:stretch>
              <a:fillRect/>
            </a:stretch>
          </a:blipFill>
        </p:spPr>
      </p:sp>
      <p:sp>
        <p:nvSpPr>
          <p:cNvPr id="82" name="Freeform 82"/>
          <p:cNvSpPr/>
          <p:nvPr/>
        </p:nvSpPr>
        <p:spPr>
          <a:xfrm>
            <a:off x="216451" y="3003580"/>
            <a:ext cx="392706" cy="532483"/>
          </a:xfrm>
          <a:custGeom>
            <a:avLst/>
            <a:gdLst/>
            <a:ahLst/>
            <a:cxnLst/>
            <a:rect l="l" t="t" r="r" b="b"/>
            <a:pathLst>
              <a:path w="785412" h="1064965">
                <a:moveTo>
                  <a:pt x="0" y="0"/>
                </a:moveTo>
                <a:lnTo>
                  <a:pt x="785412" y="0"/>
                </a:lnTo>
                <a:lnTo>
                  <a:pt x="785412" y="1064965"/>
                </a:lnTo>
                <a:lnTo>
                  <a:pt x="0" y="1064965"/>
                </a:lnTo>
                <a:lnTo>
                  <a:pt x="0" y="0"/>
                </a:lnTo>
                <a:close/>
              </a:path>
            </a:pathLst>
          </a:custGeom>
          <a:blipFill>
            <a:blip r:embed="rId26"/>
            <a:stretch>
              <a:fillRect/>
            </a:stretch>
          </a:blipFill>
        </p:spPr>
      </p:sp>
      <p:sp>
        <p:nvSpPr>
          <p:cNvPr id="83" name="Freeform 83"/>
          <p:cNvSpPr/>
          <p:nvPr/>
        </p:nvSpPr>
        <p:spPr>
          <a:xfrm rot="-10401718">
            <a:off x="4812852" y="413601"/>
            <a:ext cx="1718190" cy="1718190"/>
          </a:xfrm>
          <a:custGeom>
            <a:avLst/>
            <a:gdLst/>
            <a:ahLst/>
            <a:cxnLst/>
            <a:rect l="l" t="t" r="r" b="b"/>
            <a:pathLst>
              <a:path w="3436379" h="3436379">
                <a:moveTo>
                  <a:pt x="0" y="0"/>
                </a:moveTo>
                <a:lnTo>
                  <a:pt x="3436380" y="0"/>
                </a:lnTo>
                <a:lnTo>
                  <a:pt x="3436380" y="3436380"/>
                </a:lnTo>
                <a:lnTo>
                  <a:pt x="0" y="3436380"/>
                </a:lnTo>
                <a:lnTo>
                  <a:pt x="0" y="0"/>
                </a:lnTo>
                <a:close/>
              </a:path>
            </a:pathLst>
          </a:custGeom>
          <a:blipFill>
            <a:blip r:embed="rId3"/>
            <a:stretch>
              <a:fillRect/>
            </a:stretch>
          </a:blipFill>
        </p:spPr>
      </p:sp>
      <p:sp>
        <p:nvSpPr>
          <p:cNvPr id="84" name="Freeform 84"/>
          <p:cNvSpPr/>
          <p:nvPr/>
        </p:nvSpPr>
        <p:spPr>
          <a:xfrm>
            <a:off x="5896498" y="444514"/>
            <a:ext cx="392706" cy="532483"/>
          </a:xfrm>
          <a:custGeom>
            <a:avLst/>
            <a:gdLst/>
            <a:ahLst/>
            <a:cxnLst/>
            <a:rect l="l" t="t" r="r" b="b"/>
            <a:pathLst>
              <a:path w="785412" h="1064965">
                <a:moveTo>
                  <a:pt x="0" y="0"/>
                </a:moveTo>
                <a:lnTo>
                  <a:pt x="785412" y="0"/>
                </a:lnTo>
                <a:lnTo>
                  <a:pt x="785412" y="1064965"/>
                </a:lnTo>
                <a:lnTo>
                  <a:pt x="0" y="1064965"/>
                </a:lnTo>
                <a:lnTo>
                  <a:pt x="0" y="0"/>
                </a:lnTo>
                <a:close/>
              </a:path>
            </a:pathLst>
          </a:custGeom>
          <a:blipFill>
            <a:blip r:embed="rId26"/>
            <a:stretch>
              <a:fillRect/>
            </a:stretch>
          </a:blipFill>
        </p:spPr>
      </p:sp>
      <p:sp>
        <p:nvSpPr>
          <p:cNvPr id="85" name="Freeform 85"/>
          <p:cNvSpPr/>
          <p:nvPr/>
        </p:nvSpPr>
        <p:spPr>
          <a:xfrm rot="5910107">
            <a:off x="3947063" y="3793367"/>
            <a:ext cx="1179804" cy="979846"/>
          </a:xfrm>
          <a:custGeom>
            <a:avLst/>
            <a:gdLst/>
            <a:ahLst/>
            <a:cxnLst/>
            <a:rect l="l" t="t" r="r" b="b"/>
            <a:pathLst>
              <a:path w="2359607" h="1959691">
                <a:moveTo>
                  <a:pt x="0" y="0"/>
                </a:moveTo>
                <a:lnTo>
                  <a:pt x="2359607" y="0"/>
                </a:lnTo>
                <a:lnTo>
                  <a:pt x="2359607" y="1959691"/>
                </a:lnTo>
                <a:lnTo>
                  <a:pt x="0" y="1959691"/>
                </a:lnTo>
                <a:lnTo>
                  <a:pt x="0" y="0"/>
                </a:lnTo>
                <a:close/>
              </a:path>
            </a:pathLst>
          </a:custGeom>
          <a:blipFill>
            <a:blip r:embed="rId3"/>
            <a:stretch>
              <a:fillRect l="-45633" t="-75353"/>
            </a:stretch>
          </a:blipFill>
        </p:spPr>
      </p:sp>
      <p:sp>
        <p:nvSpPr>
          <p:cNvPr id="86" name="Freeform 86"/>
          <p:cNvSpPr/>
          <p:nvPr/>
        </p:nvSpPr>
        <p:spPr>
          <a:xfrm>
            <a:off x="6561165" y="967300"/>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88" name="TextBox 88"/>
          <p:cNvSpPr txBox="1"/>
          <p:nvPr/>
        </p:nvSpPr>
        <p:spPr>
          <a:xfrm>
            <a:off x="6822258" y="915648"/>
            <a:ext cx="1979944" cy="4001095"/>
          </a:xfrm>
          <a:prstGeom prst="rect">
            <a:avLst/>
          </a:prstGeom>
        </p:spPr>
        <p:txBody>
          <a:bodyPr lIns="0" tIns="0" rIns="0" bIns="0" rtlCol="0" anchor="t">
            <a:spAutoFit/>
          </a:bodyPr>
          <a:lstStyle/>
          <a:p>
            <a:pPr>
              <a:lnSpc>
                <a:spcPct val="250000"/>
              </a:lnSpc>
            </a:pPr>
            <a:r>
              <a:rPr lang="fr-FR" sz="800" dirty="0" smtClean="0">
                <a:solidFill>
                  <a:srgbClr val="002060"/>
                </a:solidFill>
                <a:ea typeface="Glacial Indifference"/>
                <a:cs typeface="Glacial Indifference"/>
                <a:sym typeface="Glacial Indifference"/>
              </a:rPr>
              <a:t>Colloque AQUAVIES</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Journées ADH</a:t>
            </a:r>
            <a:endParaRPr lang="fr-FR" sz="500" dirty="0" smtClean="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2ème </a:t>
            </a:r>
            <a:r>
              <a:rPr lang="fr-FR" sz="800" dirty="0">
                <a:solidFill>
                  <a:srgbClr val="002060"/>
                </a:solidFill>
                <a:ea typeface="Glacial Indifference"/>
                <a:cs typeface="Glacial Indifference"/>
                <a:sym typeface="Glacial Indifference"/>
              </a:rPr>
              <a:t>Colloque Recherches Innovation en </a:t>
            </a:r>
            <a:r>
              <a:rPr lang="fr-FR" sz="800" dirty="0" smtClean="0">
                <a:solidFill>
                  <a:srgbClr val="002060"/>
                </a:solidFill>
                <a:ea typeface="Glacial Indifference"/>
                <a:cs typeface="Glacial Indifference"/>
                <a:sym typeface="Glacial Indifference"/>
              </a:rPr>
              <a:t>Santé</a:t>
            </a: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RH de la </a:t>
            </a:r>
            <a:r>
              <a:rPr lang="fr-FR" sz="800" dirty="0" smtClean="0">
                <a:solidFill>
                  <a:srgbClr val="002060"/>
                </a:solidFill>
                <a:ea typeface="Glacial Indifference"/>
                <a:cs typeface="Glacial Indifference"/>
                <a:sym typeface="Glacial Indifference"/>
              </a:rPr>
              <a:t>Santé</a:t>
            </a: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des </a:t>
            </a:r>
            <a:r>
              <a:rPr lang="fr-FR" sz="800" dirty="0" smtClean="0">
                <a:solidFill>
                  <a:srgbClr val="002060"/>
                </a:solidFill>
                <a:ea typeface="Glacial Indifference"/>
                <a:cs typeface="Glacial Indifference"/>
                <a:sym typeface="Glacial Indifference"/>
              </a:rPr>
              <a:t>IPA</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du </a:t>
            </a:r>
            <a:r>
              <a:rPr lang="fr-FR" sz="800" dirty="0" smtClean="0">
                <a:solidFill>
                  <a:srgbClr val="002060"/>
                </a:solidFill>
                <a:ea typeface="Glacial Indifference"/>
                <a:cs typeface="Glacial Indifference"/>
                <a:sym typeface="Glacial Indifference"/>
              </a:rPr>
              <a:t>CEFIEC</a:t>
            </a: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du </a:t>
            </a:r>
            <a:r>
              <a:rPr lang="fr-FR" sz="800" dirty="0" smtClean="0">
                <a:solidFill>
                  <a:srgbClr val="002060"/>
                </a:solidFill>
                <a:ea typeface="Glacial Indifference"/>
                <a:cs typeface="Glacial Indifference"/>
                <a:sym typeface="Glacial Indifference"/>
              </a:rPr>
              <a:t>SIDIIEF</a:t>
            </a:r>
          </a:p>
          <a:p>
            <a:pPr>
              <a:lnSpc>
                <a:spcPct val="250000"/>
              </a:lnSpc>
            </a:pPr>
            <a:r>
              <a:rPr lang="fr-FR" sz="800" dirty="0" smtClean="0">
                <a:solidFill>
                  <a:srgbClr val="002060"/>
                </a:solidFill>
                <a:ea typeface="Glacial Indifference"/>
                <a:cs typeface="Glacial Indifference"/>
                <a:sym typeface="Glacial Indifference"/>
              </a:rPr>
              <a:t>Journées ANP3SM</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de </a:t>
            </a:r>
            <a:r>
              <a:rPr lang="fr-FR" sz="800" dirty="0" smtClean="0">
                <a:solidFill>
                  <a:srgbClr val="002060"/>
                </a:solidFill>
                <a:ea typeface="Glacial Indifference"/>
                <a:cs typeface="Glacial Indifference"/>
                <a:sym typeface="Glacial Indifference"/>
              </a:rPr>
              <a:t>l’UNAIBODE</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de </a:t>
            </a:r>
            <a:r>
              <a:rPr lang="fr-FR" sz="800" dirty="0" smtClean="0">
                <a:solidFill>
                  <a:srgbClr val="002060"/>
                </a:solidFill>
                <a:ea typeface="Glacial Indifference"/>
                <a:cs typeface="Glacial Indifference"/>
                <a:sym typeface="Glacial Indifference"/>
              </a:rPr>
              <a:t>l’ANPDE</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JNSE </a:t>
            </a:r>
            <a:r>
              <a:rPr lang="fr-FR" sz="800" dirty="0">
                <a:solidFill>
                  <a:srgbClr val="002060"/>
                </a:solidFill>
                <a:ea typeface="Glacial Indifference"/>
                <a:cs typeface="Glacial Indifference"/>
                <a:sym typeface="Glacial Indifference"/>
              </a:rPr>
              <a:t>Club des </a:t>
            </a:r>
            <a:r>
              <a:rPr lang="fr-FR" sz="800" dirty="0" smtClean="0">
                <a:solidFill>
                  <a:srgbClr val="002060"/>
                </a:solidFill>
                <a:ea typeface="Glacial Indifference"/>
                <a:cs typeface="Glacial Indifference"/>
                <a:sym typeface="Glacial Indifference"/>
              </a:rPr>
              <a:t>SIIPS</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Soirée </a:t>
            </a:r>
            <a:r>
              <a:rPr lang="fr-FR" sz="800" dirty="0">
                <a:solidFill>
                  <a:srgbClr val="002060"/>
                </a:solidFill>
                <a:ea typeface="Glacial Indifference"/>
                <a:cs typeface="Glacial Indifference"/>
                <a:sym typeface="Glacial Indifference"/>
              </a:rPr>
              <a:t>des </a:t>
            </a:r>
            <a:r>
              <a:rPr lang="fr-FR" sz="800" dirty="0" smtClean="0">
                <a:solidFill>
                  <a:srgbClr val="002060"/>
                </a:solidFill>
                <a:ea typeface="Glacial Indifference"/>
                <a:cs typeface="Glacial Indifference"/>
                <a:sym typeface="Glacial Indifference"/>
              </a:rPr>
              <a:t>Hôpitaux</a:t>
            </a:r>
            <a:endParaRPr lang="fr-FR" sz="800" dirty="0">
              <a:solidFill>
                <a:srgbClr val="002060"/>
              </a:solidFill>
              <a:ea typeface="Glacial Indifference"/>
              <a:cs typeface="Glacial Indifference"/>
              <a:sym typeface="Glacial Indifference"/>
            </a:endParaRPr>
          </a:p>
          <a:p>
            <a:pPr>
              <a:lnSpc>
                <a:spcPct val="250000"/>
              </a:lnSpc>
            </a:pPr>
            <a:r>
              <a:rPr lang="fr-FR" sz="800" dirty="0" smtClean="0">
                <a:solidFill>
                  <a:srgbClr val="002060"/>
                </a:solidFill>
                <a:ea typeface="Glacial Indifference"/>
                <a:cs typeface="Glacial Indifference"/>
                <a:sym typeface="Glacial Indifference"/>
              </a:rPr>
              <a:t>Journées </a:t>
            </a:r>
            <a:r>
              <a:rPr lang="fr-FR" sz="800" dirty="0">
                <a:solidFill>
                  <a:srgbClr val="002060"/>
                </a:solidFill>
                <a:ea typeface="Glacial Indifference"/>
                <a:cs typeface="Glacial Indifference"/>
                <a:sym typeface="Glacial Indifference"/>
              </a:rPr>
              <a:t>l’ANCIM</a:t>
            </a:r>
          </a:p>
        </p:txBody>
      </p:sp>
      <p:sp>
        <p:nvSpPr>
          <p:cNvPr id="89" name="Freeform 89"/>
          <p:cNvSpPr/>
          <p:nvPr/>
        </p:nvSpPr>
        <p:spPr>
          <a:xfrm>
            <a:off x="6561165" y="1272100"/>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0" name="Freeform 90"/>
          <p:cNvSpPr/>
          <p:nvPr/>
        </p:nvSpPr>
        <p:spPr>
          <a:xfrm>
            <a:off x="6561165" y="1585367"/>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1" name="Freeform 91"/>
          <p:cNvSpPr/>
          <p:nvPr/>
        </p:nvSpPr>
        <p:spPr>
          <a:xfrm>
            <a:off x="6561165" y="2499782"/>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2" name="Freeform 92"/>
          <p:cNvSpPr/>
          <p:nvPr/>
        </p:nvSpPr>
        <p:spPr>
          <a:xfrm>
            <a:off x="6561165" y="2796115"/>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3" name="Freeform 93"/>
          <p:cNvSpPr/>
          <p:nvPr/>
        </p:nvSpPr>
        <p:spPr>
          <a:xfrm>
            <a:off x="6561165" y="3100915"/>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4" name="Freeform 94"/>
          <p:cNvSpPr/>
          <p:nvPr/>
        </p:nvSpPr>
        <p:spPr>
          <a:xfrm>
            <a:off x="6561165" y="3414182"/>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5" name="Freeform 95"/>
          <p:cNvSpPr/>
          <p:nvPr/>
        </p:nvSpPr>
        <p:spPr>
          <a:xfrm>
            <a:off x="6561165" y="3702048"/>
            <a:ext cx="185004" cy="168971"/>
          </a:xfrm>
          <a:custGeom>
            <a:avLst/>
            <a:gdLst/>
            <a:ahLst/>
            <a:cxnLst/>
            <a:rect l="l" t="t" r="r" b="b"/>
            <a:pathLst>
              <a:path w="370008" h="337941">
                <a:moveTo>
                  <a:pt x="0" y="0"/>
                </a:moveTo>
                <a:lnTo>
                  <a:pt x="370008" y="0"/>
                </a:lnTo>
                <a:lnTo>
                  <a:pt x="370008" y="337940"/>
                </a:lnTo>
                <a:lnTo>
                  <a:pt x="0" y="337940"/>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6" name="Freeform 96"/>
          <p:cNvSpPr/>
          <p:nvPr/>
        </p:nvSpPr>
        <p:spPr>
          <a:xfrm>
            <a:off x="6561165" y="4023782"/>
            <a:ext cx="185004" cy="168971"/>
          </a:xfrm>
          <a:custGeom>
            <a:avLst/>
            <a:gdLst/>
            <a:ahLst/>
            <a:cxnLst/>
            <a:rect l="l" t="t" r="r" b="b"/>
            <a:pathLst>
              <a:path w="370008" h="337941">
                <a:moveTo>
                  <a:pt x="0" y="0"/>
                </a:moveTo>
                <a:lnTo>
                  <a:pt x="370008" y="0"/>
                </a:lnTo>
                <a:lnTo>
                  <a:pt x="370008" y="337940"/>
                </a:lnTo>
                <a:lnTo>
                  <a:pt x="0" y="337940"/>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97" name="Freeform 97"/>
          <p:cNvSpPr/>
          <p:nvPr/>
        </p:nvSpPr>
        <p:spPr>
          <a:xfrm>
            <a:off x="6561165" y="4328582"/>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100" name="Freeform 90"/>
          <p:cNvSpPr/>
          <p:nvPr/>
        </p:nvSpPr>
        <p:spPr>
          <a:xfrm>
            <a:off x="6559289" y="1880912"/>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101" name="Freeform 90"/>
          <p:cNvSpPr/>
          <p:nvPr/>
        </p:nvSpPr>
        <p:spPr>
          <a:xfrm>
            <a:off x="6561166" y="2182599"/>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
        <p:nvSpPr>
          <p:cNvPr id="102" name="Freeform 97"/>
          <p:cNvSpPr/>
          <p:nvPr/>
        </p:nvSpPr>
        <p:spPr>
          <a:xfrm>
            <a:off x="6559289" y="4629307"/>
            <a:ext cx="185004" cy="168971"/>
          </a:xfrm>
          <a:custGeom>
            <a:avLst/>
            <a:gdLst/>
            <a:ahLst/>
            <a:cxnLst/>
            <a:rect l="l" t="t" r="r" b="b"/>
            <a:pathLst>
              <a:path w="370008" h="337941">
                <a:moveTo>
                  <a:pt x="0" y="0"/>
                </a:moveTo>
                <a:lnTo>
                  <a:pt x="370008" y="0"/>
                </a:lnTo>
                <a:lnTo>
                  <a:pt x="370008" y="337941"/>
                </a:lnTo>
                <a:lnTo>
                  <a:pt x="0" y="337941"/>
                </a:lnTo>
                <a:lnTo>
                  <a:pt x="0" y="0"/>
                </a:lnTo>
                <a:close/>
              </a:path>
            </a:pathLst>
          </a:custGeom>
          <a:blipFill>
            <a:blip r:embed="rId27">
              <a:extLst>
                <a:ext uri="{96DAC541-7B7A-43D3-8B79-37D633B846F1}">
                  <asvg:svgBlip xmlns:asvg="http://schemas.microsoft.com/office/drawing/2016/SVG/main" xmlns="" r:embed="rId29"/>
                </a:ext>
              </a:extLst>
            </a:blip>
            <a:stretch>
              <a:fillRect/>
            </a:stretch>
          </a:blipFill>
        </p:spPr>
      </p:sp>
    </p:spTree>
    <p:extLst>
      <p:ext uri="{BB962C8B-B14F-4D97-AF65-F5344CB8AC3E}">
        <p14:creationId xmlns:p14="http://schemas.microsoft.com/office/powerpoint/2010/main" val="1169205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8" y="-14218"/>
            <a:ext cx="8282195" cy="5157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5752"/>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768302" y="-5752"/>
            <a:ext cx="874759"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1695450" y="323850"/>
            <a:ext cx="7231193" cy="5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4000" b="1" dirty="0">
                <a:solidFill>
                  <a:srgbClr val="002360"/>
                </a:solidFill>
              </a:rPr>
              <a:t>4</a:t>
            </a:r>
            <a:r>
              <a:rPr lang="fr-FR" altLang="fr-FR" sz="4000" b="1" dirty="0" smtClean="0">
                <a:solidFill>
                  <a:srgbClr val="002360"/>
                </a:solidFill>
              </a:rPr>
              <a:t>. ACTIONS 2025</a:t>
            </a:r>
            <a:endParaRPr lang="fr-FR" altLang="fr-FR" sz="5400" dirty="0" smtClean="0">
              <a:latin typeface="Calibri Light" pitchFamily="34" charset="0"/>
            </a:endParaRP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78697" y="1084659"/>
            <a:ext cx="7110181" cy="2554545"/>
          </a:xfrm>
          <a:prstGeom prst="rect">
            <a:avLst/>
          </a:prstGeom>
        </p:spPr>
        <p:txBody>
          <a:bodyPr wrap="square">
            <a:spAutoFit/>
          </a:bodyPr>
          <a:lstStyle/>
          <a:p>
            <a:pPr lvl="0"/>
            <a:endParaRPr lang="fr-FR" sz="800" dirty="0" smtClean="0">
              <a:solidFill>
                <a:srgbClr val="002060"/>
              </a:solidFill>
              <a:cs typeface="Calibri" panose="020F0502020204030204" pitchFamily="34" charset="0"/>
            </a:endParaRPr>
          </a:p>
          <a:p>
            <a:pPr marL="285750" lvl="0" indent="-285750">
              <a:buFont typeface="Wingdings"/>
              <a:buChar char="à"/>
            </a:pPr>
            <a:r>
              <a:rPr lang="fr-FR" sz="2000" dirty="0" smtClean="0">
                <a:solidFill>
                  <a:srgbClr val="002060"/>
                </a:solidFill>
                <a:cs typeface="Calibri" panose="020F0502020204030204" pitchFamily="34" charset="0"/>
                <a:sym typeface="Wingdings" panose="05000000000000000000" pitchFamily="2" charset="2"/>
              </a:rPr>
              <a:t>Participation au </a:t>
            </a:r>
            <a:r>
              <a:rPr lang="fr-FR" sz="2000" b="1" dirty="0" smtClean="0">
                <a:solidFill>
                  <a:srgbClr val="C00000"/>
                </a:solidFill>
                <a:cs typeface="Calibri" panose="020F0502020204030204" pitchFamily="34" charset="0"/>
                <a:sym typeface="Wingdings" panose="05000000000000000000" pitchFamily="2" charset="2"/>
              </a:rPr>
              <a:t>Salon People 4 </a:t>
            </a:r>
            <a:r>
              <a:rPr lang="fr-FR" sz="2000" b="1" dirty="0" err="1" smtClean="0">
                <a:solidFill>
                  <a:srgbClr val="C00000"/>
                </a:solidFill>
                <a:cs typeface="Calibri" panose="020F0502020204030204" pitchFamily="34" charset="0"/>
                <a:sym typeface="Wingdings" panose="05000000000000000000" pitchFamily="2" charset="2"/>
              </a:rPr>
              <a:t>Health</a:t>
            </a:r>
            <a:endParaRPr lang="fr-FR" sz="2000" b="1" dirty="0">
              <a:solidFill>
                <a:srgbClr val="C00000"/>
              </a:solidFill>
              <a:cs typeface="Calibri" panose="020F0502020204030204" pitchFamily="34" charset="0"/>
              <a:sym typeface="Wingdings" panose="05000000000000000000" pitchFamily="2" charset="2"/>
            </a:endParaRPr>
          </a:p>
          <a:p>
            <a:pPr lvl="0"/>
            <a:r>
              <a:rPr lang="fr-FR" sz="2000" b="1" dirty="0" smtClean="0">
                <a:solidFill>
                  <a:srgbClr val="002060"/>
                </a:solidFill>
                <a:cs typeface="Calibri" panose="020F0502020204030204" pitchFamily="34" charset="0"/>
                <a:sym typeface="Wingdings" panose="05000000000000000000" pitchFamily="2" charset="2"/>
              </a:rPr>
              <a:t>      </a:t>
            </a:r>
            <a:r>
              <a:rPr lang="fr-FR" sz="2000" dirty="0" smtClean="0">
                <a:solidFill>
                  <a:srgbClr val="002060"/>
                </a:solidFill>
                <a:cs typeface="Calibri" panose="020F0502020204030204" pitchFamily="34" charset="0"/>
                <a:sym typeface="Wingdings" panose="05000000000000000000" pitchFamily="2" charset="2"/>
              </a:rPr>
              <a:t>Matinales de l’AFDS et de l’ADRHESS (03/2025)</a:t>
            </a:r>
          </a:p>
          <a:p>
            <a:pPr lvl="0"/>
            <a:endParaRPr lang="fr-FR" sz="2000" dirty="0">
              <a:solidFill>
                <a:srgbClr val="002060"/>
              </a:solidFill>
              <a:cs typeface="Calibri" panose="020F0502020204030204" pitchFamily="34" charset="0"/>
              <a:sym typeface="Wingdings" panose="05000000000000000000" pitchFamily="2" charset="2"/>
            </a:endParaRPr>
          </a:p>
          <a:p>
            <a:pPr marL="285750" indent="-285750">
              <a:buFont typeface="Wingdings"/>
              <a:buChar char="à"/>
            </a:pPr>
            <a:r>
              <a:rPr lang="fr-FR" sz="2000" b="1" dirty="0" smtClean="0">
                <a:solidFill>
                  <a:srgbClr val="C00000"/>
                </a:solidFill>
                <a:cs typeface="Calibri" panose="020F0502020204030204" pitchFamily="34" charset="0"/>
                <a:sym typeface="Wingdings" panose="05000000000000000000" pitchFamily="2" charset="2"/>
              </a:rPr>
              <a:t>Rencontres Annuelles des Cadres </a:t>
            </a:r>
            <a:r>
              <a:rPr lang="fr-FR" altLang="fr-FR" sz="2000" dirty="0">
                <a:solidFill>
                  <a:srgbClr val="002060"/>
                </a:solidFill>
              </a:rPr>
              <a:t>(31/03 et </a:t>
            </a:r>
            <a:r>
              <a:rPr lang="fr-FR" altLang="fr-FR" sz="2000" dirty="0" smtClean="0">
                <a:solidFill>
                  <a:srgbClr val="002060"/>
                </a:solidFill>
              </a:rPr>
              <a:t>01/04)</a:t>
            </a:r>
            <a:endParaRPr lang="fr-FR" sz="2000" dirty="0" smtClean="0">
              <a:solidFill>
                <a:srgbClr val="002060"/>
              </a:solidFill>
              <a:cs typeface="Calibri" panose="020F0502020204030204" pitchFamily="34" charset="0"/>
              <a:sym typeface="Wingdings" panose="05000000000000000000" pitchFamily="2" charset="2"/>
            </a:endParaRPr>
          </a:p>
          <a:p>
            <a:pPr lvl="0"/>
            <a:endParaRPr lang="fr-FR" sz="2000" dirty="0" smtClean="0">
              <a:solidFill>
                <a:srgbClr val="002060"/>
              </a:solidFill>
              <a:cs typeface="Calibri" panose="020F0502020204030204" pitchFamily="34" charset="0"/>
              <a:sym typeface="Wingdings" panose="05000000000000000000" pitchFamily="2" charset="2"/>
            </a:endParaRPr>
          </a:p>
          <a:p>
            <a:pPr marL="285750" lvl="0" indent="-285750">
              <a:buFont typeface="Wingdings"/>
              <a:buChar char="à"/>
            </a:pPr>
            <a:r>
              <a:rPr lang="fr-FR" sz="2000" b="1" dirty="0" smtClean="0">
                <a:solidFill>
                  <a:srgbClr val="C00000"/>
                </a:solidFill>
                <a:cs typeface="Calibri" panose="020F0502020204030204" pitchFamily="34" charset="0"/>
                <a:sym typeface="Wingdings" panose="05000000000000000000" pitchFamily="2" charset="2"/>
              </a:rPr>
              <a:t>SANTEXPO</a:t>
            </a:r>
            <a:r>
              <a:rPr lang="fr-FR" sz="2000" dirty="0" smtClean="0">
                <a:solidFill>
                  <a:srgbClr val="002060"/>
                </a:solidFill>
                <a:cs typeface="Calibri" panose="020F0502020204030204" pitchFamily="34" charset="0"/>
                <a:sym typeface="Wingdings" panose="05000000000000000000" pitchFamily="2" charset="2"/>
              </a:rPr>
              <a:t> (05/2025)</a:t>
            </a:r>
            <a:endParaRPr lang="fr-FR" sz="2000" dirty="0">
              <a:solidFill>
                <a:srgbClr val="002060"/>
              </a:solidFill>
              <a:cs typeface="Calibri" panose="020F0502020204030204" pitchFamily="34" charset="0"/>
            </a:endParaRPr>
          </a:p>
          <a:p>
            <a:pPr>
              <a:lnSpc>
                <a:spcPct val="200000"/>
              </a:lnSpc>
            </a:pPr>
            <a:r>
              <a:rPr lang="fr-FR" sz="1600" dirty="0" smtClean="0">
                <a:solidFill>
                  <a:srgbClr val="002060"/>
                </a:solidFill>
                <a:cs typeface="Calibri" panose="020F0502020204030204" pitchFamily="34" charset="0"/>
              </a:rPr>
              <a:t> </a:t>
            </a:r>
            <a:endParaRPr lang="fr-FR" sz="1600" dirty="0">
              <a:solidFill>
                <a:srgbClr val="002060"/>
              </a:solidFill>
              <a:cs typeface="Calibri" panose="020F0502020204030204" pitchFamily="34" charset="0"/>
            </a:endParaRPr>
          </a:p>
        </p:txBody>
      </p:sp>
      <p:pic>
        <p:nvPicPr>
          <p:cNvPr id="20" name="Picture 5" descr="G:\dds\DDS (2)\4. CHU ET PARTENAIRES\4.8 AFDS\Année 2025 AFDS NATIONALE\Communication\LOGOS et signatures\Logos événements\Visuel - Salon Infirmier 20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5952" y="3804333"/>
            <a:ext cx="1748493" cy="1056197"/>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 descr="G:\dds\DDS (2)\4. CHU ET PARTENAIRES\4.8 AFDS\Année 2025 AFDS NATIONALE\Communication\LOGOS et signatures\Visuels événements\Logos des matinales AFDS-ADRHESS\Logo 6 - Matinales AFDS-ADRHESS.png"/>
          <p:cNvPicPr>
            <a:picLocks noChangeAspect="1" noChangeArrowheads="1"/>
          </p:cNvPicPr>
          <p:nvPr/>
        </p:nvPicPr>
        <p:blipFill rotWithShape="1">
          <a:blip r:embed="rId5">
            <a:extLst>
              <a:ext uri="{28A0092B-C50C-407E-A947-70E740481C1C}">
                <a14:useLocalDpi xmlns:a14="http://schemas.microsoft.com/office/drawing/2010/main" val="0"/>
              </a:ext>
            </a:extLst>
          </a:blip>
          <a:srcRect l="10370" t="4460" r="10590"/>
          <a:stretch/>
        </p:blipFill>
        <p:spPr bwMode="auto">
          <a:xfrm>
            <a:off x="6202614" y="3347953"/>
            <a:ext cx="1208428" cy="152104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dds\DDS (2)\4. CHU ET PARTENAIRES\4.8 AFDS\Année 2025 AFDS NATIONALE\COMMUNICATION\Visuels communication\Visuels événements\Visuel - P4H.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7245" y="3318927"/>
            <a:ext cx="1430923" cy="16262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dds\DDS (2)\4. CHU ET PARTENAIRES\4.8 AFDS\Année 2025 AFDS NATIONALE\COMMUNICATION\Visuels communication\Visuels événements\Visuel - SANTEXPO 202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850" y="3795866"/>
            <a:ext cx="3171230" cy="1056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617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71"/>
          <p:cNvSpPr/>
          <p:nvPr/>
        </p:nvSpPr>
        <p:spPr>
          <a:xfrm rot="5400000">
            <a:off x="114263" y="2855287"/>
            <a:ext cx="2004172" cy="2349489"/>
          </a:xfrm>
          <a:custGeom>
            <a:avLst/>
            <a:gdLst/>
            <a:ahLst/>
            <a:cxnLst/>
            <a:rect l="l" t="t" r="r" b="b"/>
            <a:pathLst>
              <a:path w="4008343" h="4698977">
                <a:moveTo>
                  <a:pt x="0" y="0"/>
                </a:moveTo>
                <a:lnTo>
                  <a:pt x="4008343" y="0"/>
                </a:lnTo>
                <a:lnTo>
                  <a:pt x="4008343" y="4698977"/>
                </a:lnTo>
                <a:lnTo>
                  <a:pt x="0" y="4698977"/>
                </a:lnTo>
                <a:lnTo>
                  <a:pt x="0" y="0"/>
                </a:lnTo>
                <a:close/>
              </a:path>
            </a:pathLst>
          </a:custGeom>
          <a:blipFill>
            <a:blip r:embed="rId2"/>
            <a:stretch>
              <a:fillRect l="-19758" b="-2157"/>
            </a:stretch>
          </a:blipFill>
        </p:spPr>
      </p:sp>
      <p:sp>
        <p:nvSpPr>
          <p:cNvPr id="74" name="Rectangle 73"/>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p:cNvSpPr/>
          <p:nvPr/>
        </p:nvSpPr>
        <p:spPr>
          <a:xfrm>
            <a:off x="768302" y="-5752"/>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Freeform 2"/>
          <p:cNvSpPr/>
          <p:nvPr/>
        </p:nvSpPr>
        <p:spPr>
          <a:xfrm rot="5400000">
            <a:off x="2198471" y="985974"/>
            <a:ext cx="1718190" cy="1718190"/>
          </a:xfrm>
          <a:custGeom>
            <a:avLst/>
            <a:gdLst/>
            <a:ahLst/>
            <a:cxnLst/>
            <a:rect l="l" t="t" r="r" b="b"/>
            <a:pathLst>
              <a:path w="3436379" h="3436379">
                <a:moveTo>
                  <a:pt x="0" y="0"/>
                </a:moveTo>
                <a:lnTo>
                  <a:pt x="3436380" y="0"/>
                </a:lnTo>
                <a:lnTo>
                  <a:pt x="3436380" y="3436380"/>
                </a:lnTo>
                <a:lnTo>
                  <a:pt x="0" y="3436380"/>
                </a:lnTo>
                <a:lnTo>
                  <a:pt x="0" y="0"/>
                </a:lnTo>
                <a:close/>
              </a:path>
            </a:pathLst>
          </a:custGeom>
          <a:blipFill>
            <a:blip r:embed="rId2"/>
            <a:stretch>
              <a:fillRect/>
            </a:stretch>
          </a:blipFill>
        </p:spPr>
      </p:sp>
      <p:sp>
        <p:nvSpPr>
          <p:cNvPr id="3" name="TextBox 3"/>
          <p:cNvSpPr txBox="1"/>
          <p:nvPr/>
        </p:nvSpPr>
        <p:spPr>
          <a:xfrm>
            <a:off x="5824538" y="776783"/>
            <a:ext cx="3052762" cy="718145"/>
          </a:xfrm>
          <a:prstGeom prst="rect">
            <a:avLst/>
          </a:prstGeom>
        </p:spPr>
        <p:txBody>
          <a:bodyPr wrap="square" lIns="0" tIns="0" rIns="0" bIns="0" rtlCol="0" anchor="t">
            <a:spAutoFit/>
          </a:bodyPr>
          <a:lstStyle/>
          <a:p>
            <a:pPr algn="r">
              <a:lnSpc>
                <a:spcPts val="849"/>
              </a:lnSpc>
            </a:pPr>
            <a:endParaRPr lang="en-US" sz="1700" b="1" dirty="0">
              <a:solidFill>
                <a:srgbClr val="0791B8"/>
              </a:solidFill>
              <a:latin typeface="Glacial Indifference Bold"/>
              <a:ea typeface="Glacial Indifference Bold"/>
              <a:cs typeface="Glacial Indifference Bold"/>
              <a:sym typeface="Glacial Indifference Bold"/>
            </a:endParaRPr>
          </a:p>
          <a:p>
            <a:pPr algn="r">
              <a:lnSpc>
                <a:spcPts val="2380"/>
              </a:lnSpc>
            </a:pPr>
            <a:r>
              <a:rPr lang="en-US" sz="1700" b="1" dirty="0" smtClean="0">
                <a:solidFill>
                  <a:srgbClr val="24315E"/>
                </a:solidFill>
                <a:latin typeface="Glacial Indifference Bold"/>
                <a:ea typeface="Glacial Indifference Bold"/>
                <a:cs typeface="Glacial Indifference Bold"/>
                <a:sym typeface="Glacial Indifference Bold"/>
              </a:rPr>
              <a:t>  Temps </a:t>
            </a:r>
            <a:r>
              <a:rPr lang="en-US" sz="1700" b="1" dirty="0">
                <a:solidFill>
                  <a:srgbClr val="24315E"/>
                </a:solidFill>
                <a:latin typeface="Glacial Indifference Bold"/>
                <a:ea typeface="Glacial Indifference Bold"/>
                <a:cs typeface="Glacial Indifference Bold"/>
                <a:sym typeface="Glacial Indifference Bold"/>
              </a:rPr>
              <a:t>forts de </a:t>
            </a:r>
            <a:r>
              <a:rPr lang="en-US" sz="1700" b="1" dirty="0" err="1">
                <a:solidFill>
                  <a:srgbClr val="24315E"/>
                </a:solidFill>
                <a:latin typeface="Glacial Indifference Bold"/>
                <a:ea typeface="Glacial Indifference Bold"/>
                <a:cs typeface="Glacial Indifference Bold"/>
                <a:sym typeface="Glacial Indifference Bold"/>
              </a:rPr>
              <a:t>l’année</a:t>
            </a:r>
            <a:endParaRPr lang="en-US" sz="1700" b="1" dirty="0">
              <a:solidFill>
                <a:srgbClr val="24315E"/>
              </a:solidFill>
              <a:latin typeface="Glacial Indifference Bold"/>
              <a:ea typeface="Glacial Indifference Bold"/>
              <a:cs typeface="Glacial Indifference Bold"/>
              <a:sym typeface="Glacial Indifference Bold"/>
            </a:endParaRPr>
          </a:p>
          <a:p>
            <a:pPr algn="r">
              <a:lnSpc>
                <a:spcPts val="2380"/>
              </a:lnSpc>
            </a:pPr>
            <a:r>
              <a:rPr lang="en-US" sz="1700" b="1" dirty="0">
                <a:solidFill>
                  <a:srgbClr val="24315E"/>
                </a:solidFill>
                <a:latin typeface="Glacial Indifference Bold"/>
                <a:ea typeface="Glacial Indifference Bold"/>
                <a:cs typeface="Glacial Indifference Bold"/>
                <a:sym typeface="Glacial Indifference Bold"/>
              </a:rPr>
              <a:t> </a:t>
            </a:r>
          </a:p>
        </p:txBody>
      </p:sp>
      <p:sp>
        <p:nvSpPr>
          <p:cNvPr id="7" name="AutoShape 7"/>
          <p:cNvSpPr/>
          <p:nvPr/>
        </p:nvSpPr>
        <p:spPr>
          <a:xfrm flipV="1">
            <a:off x="6601774" y="1241978"/>
            <a:ext cx="2241853" cy="0"/>
          </a:xfrm>
          <a:prstGeom prst="line">
            <a:avLst/>
          </a:prstGeom>
          <a:ln w="9525" cap="rnd">
            <a:solidFill>
              <a:srgbClr val="00B1B7"/>
            </a:solidFill>
            <a:prstDash val="solid"/>
            <a:headEnd type="none" w="sm" len="sm"/>
            <a:tailEnd type="none" w="sm" len="sm"/>
          </a:ln>
        </p:spPr>
      </p:sp>
      <p:grpSp>
        <p:nvGrpSpPr>
          <p:cNvPr id="8" name="Group 8"/>
          <p:cNvGrpSpPr>
            <a:grpSpLocks noChangeAspect="1"/>
          </p:cNvGrpSpPr>
          <p:nvPr/>
        </p:nvGrpSpPr>
        <p:grpSpPr>
          <a:xfrm>
            <a:off x="6808178" y="1797571"/>
            <a:ext cx="2245547" cy="2608674"/>
            <a:chOff x="0" y="0"/>
            <a:chExt cx="5466080" cy="6350000"/>
          </a:xfrm>
        </p:grpSpPr>
        <p:sp>
          <p:nvSpPr>
            <p:cNvPr id="9" name="Freeform 9"/>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B2C1DB"/>
            </a:solidFill>
          </p:spPr>
        </p:sp>
        <p:sp>
          <p:nvSpPr>
            <p:cNvPr id="10" name="Freeform 10"/>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t="-19444" b="-19444"/>
              </a:stretch>
            </a:blipFill>
          </p:spPr>
        </p:sp>
        <p:sp>
          <p:nvSpPr>
            <p:cNvPr id="11" name="Freeform 11"/>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12" name="Freeform 12"/>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13" name="Group 13"/>
          <p:cNvGrpSpPr>
            <a:grpSpLocks noChangeAspect="1"/>
          </p:cNvGrpSpPr>
          <p:nvPr/>
        </p:nvGrpSpPr>
        <p:grpSpPr>
          <a:xfrm>
            <a:off x="4447354" y="396252"/>
            <a:ext cx="1822392" cy="2117091"/>
            <a:chOff x="0" y="0"/>
            <a:chExt cx="5466080" cy="6350000"/>
          </a:xfrm>
        </p:grpSpPr>
        <p:sp>
          <p:nvSpPr>
            <p:cNvPr id="14" name="Freeform 14"/>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D9C8D8"/>
            </a:solidFill>
          </p:spPr>
        </p:sp>
        <p:sp>
          <p:nvSpPr>
            <p:cNvPr id="15" name="Freeform 15"/>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4"/>
              <a:stretch>
                <a:fillRect t="-19444" b="-19444"/>
              </a:stretch>
            </a:blipFill>
          </p:spPr>
        </p:sp>
        <p:sp>
          <p:nvSpPr>
            <p:cNvPr id="16" name="Freeform 16"/>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17" name="Freeform 17"/>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18" name="Group 18"/>
          <p:cNvGrpSpPr>
            <a:grpSpLocks noChangeAspect="1"/>
          </p:cNvGrpSpPr>
          <p:nvPr/>
        </p:nvGrpSpPr>
        <p:grpSpPr>
          <a:xfrm>
            <a:off x="2346819" y="468075"/>
            <a:ext cx="1810844" cy="2103676"/>
            <a:chOff x="0" y="0"/>
            <a:chExt cx="5466080" cy="6350000"/>
          </a:xfrm>
        </p:grpSpPr>
        <p:sp>
          <p:nvSpPr>
            <p:cNvPr id="19" name="Freeform 19"/>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CE4E4"/>
            </a:solidFill>
          </p:spPr>
        </p:sp>
        <p:sp>
          <p:nvSpPr>
            <p:cNvPr id="20" name="Freeform 20" descr="G:\dds\DDS (2)\4. CHU ET PARTENAIRES\4.8 AFDS\Année 2025 AFDS NATIONALE\COMMUNICATION\Photos Santexpo 2025\Photo Santexpo 2025 - F.VALLETOUX et Z.RIET.jpg"/>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10672" r="-10672"/>
              </a:stretch>
            </a:blipFill>
          </p:spPr>
        </p:sp>
        <p:sp>
          <p:nvSpPr>
            <p:cNvPr id="21" name="Freeform 21"/>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22" name="Freeform 22"/>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23" name="Group 23"/>
          <p:cNvGrpSpPr/>
          <p:nvPr/>
        </p:nvGrpSpPr>
        <p:grpSpPr>
          <a:xfrm>
            <a:off x="73921" y="3036230"/>
            <a:ext cx="2716226" cy="1808508"/>
            <a:chOff x="0" y="0"/>
            <a:chExt cx="1430769" cy="952630"/>
          </a:xfrm>
        </p:grpSpPr>
        <p:sp>
          <p:nvSpPr>
            <p:cNvPr id="24" name="Freeform 24"/>
            <p:cNvSpPr/>
            <p:nvPr/>
          </p:nvSpPr>
          <p:spPr>
            <a:xfrm>
              <a:off x="0" y="0"/>
              <a:ext cx="1430769" cy="952630"/>
            </a:xfrm>
            <a:custGeom>
              <a:avLst/>
              <a:gdLst/>
              <a:ahLst/>
              <a:cxnLst/>
              <a:rect l="l" t="t" r="r" b="b"/>
              <a:pathLst>
                <a:path w="1430769" h="952630">
                  <a:moveTo>
                    <a:pt x="0" y="0"/>
                  </a:moveTo>
                  <a:lnTo>
                    <a:pt x="1430769" y="0"/>
                  </a:lnTo>
                  <a:lnTo>
                    <a:pt x="1430769" y="952630"/>
                  </a:lnTo>
                  <a:lnTo>
                    <a:pt x="0" y="952630"/>
                  </a:lnTo>
                  <a:close/>
                </a:path>
              </a:pathLst>
            </a:custGeom>
            <a:solidFill>
              <a:srgbClr val="C3F4DB"/>
            </a:solidFill>
          </p:spPr>
        </p:sp>
        <p:sp>
          <p:nvSpPr>
            <p:cNvPr id="25" name="TextBox 25"/>
            <p:cNvSpPr txBox="1"/>
            <p:nvPr/>
          </p:nvSpPr>
          <p:spPr>
            <a:xfrm>
              <a:off x="0" y="-47625"/>
              <a:ext cx="1430769" cy="1000255"/>
            </a:xfrm>
            <a:prstGeom prst="rect">
              <a:avLst/>
            </a:prstGeom>
          </p:spPr>
          <p:txBody>
            <a:bodyPr lIns="50800" tIns="50800" rIns="50800" bIns="50800" rtlCol="0" anchor="ctr"/>
            <a:lstStyle/>
            <a:p>
              <a:pPr algn="ctr">
                <a:lnSpc>
                  <a:spcPts val="1749"/>
                </a:lnSpc>
              </a:pPr>
              <a:endParaRPr/>
            </a:p>
          </p:txBody>
        </p:sp>
      </p:grpSp>
      <p:grpSp>
        <p:nvGrpSpPr>
          <p:cNvPr id="26" name="Group 26"/>
          <p:cNvGrpSpPr>
            <a:grpSpLocks noChangeAspect="1"/>
          </p:cNvGrpSpPr>
          <p:nvPr/>
        </p:nvGrpSpPr>
        <p:grpSpPr>
          <a:xfrm>
            <a:off x="2904447" y="2487563"/>
            <a:ext cx="1959510" cy="2276382"/>
            <a:chOff x="0" y="0"/>
            <a:chExt cx="5466080" cy="6350000"/>
          </a:xfrm>
        </p:grpSpPr>
        <p:sp>
          <p:nvSpPr>
            <p:cNvPr id="27" name="Freeform 27"/>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DBEEF4"/>
            </a:solidFill>
          </p:spPr>
        </p:sp>
        <p:sp>
          <p:nvSpPr>
            <p:cNvPr id="28" name="Freeform 28" descr="G:\dds\DDS (2)\4. CHU ET PARTENAIRES\4.8 AFDS\Année 2025 AFDS NATIONALE\Communication\Visuels communication\Photo - RDV Assemblée Nationale - 10.12.2024.jpg"/>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t="-19444" b="-19444"/>
              </a:stretch>
            </a:blipFill>
          </p:spPr>
        </p:sp>
        <p:sp>
          <p:nvSpPr>
            <p:cNvPr id="29" name="Freeform 29"/>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30" name="Freeform 30"/>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31" name="Group 31"/>
          <p:cNvGrpSpPr>
            <a:grpSpLocks noChangeAspect="1"/>
          </p:cNvGrpSpPr>
          <p:nvPr/>
        </p:nvGrpSpPr>
        <p:grpSpPr>
          <a:xfrm>
            <a:off x="164652" y="539818"/>
            <a:ext cx="2074105" cy="2398872"/>
            <a:chOff x="0" y="0"/>
            <a:chExt cx="4428490" cy="5121910"/>
          </a:xfrm>
        </p:grpSpPr>
        <p:sp>
          <p:nvSpPr>
            <p:cNvPr id="32" name="Freeform 32" descr="G:\dds\DDS (2)\4. CHU ET PARTENAIRES\4.8 AFDS\Année 2025 AFDS NATIONALE\Communication\Visuels communication\Photo - RDV Assemblée Nationale - 10.12.2024.jpg"/>
            <p:cNvSpPr/>
            <p:nvPr/>
          </p:nvSpPr>
          <p:spPr>
            <a:xfrm>
              <a:off x="325120" y="509270"/>
              <a:ext cx="3675380" cy="3553460"/>
            </a:xfrm>
            <a:custGeom>
              <a:avLst/>
              <a:gdLst/>
              <a:ahLst/>
              <a:cxnLst/>
              <a:rect l="l" t="t" r="r" b="b"/>
              <a:pathLst>
                <a:path w="3675380" h="3553460">
                  <a:moveTo>
                    <a:pt x="3382010" y="1270"/>
                  </a:moveTo>
                  <a:lnTo>
                    <a:pt x="12700" y="290830"/>
                  </a:lnTo>
                  <a:cubicBezTo>
                    <a:pt x="5080" y="290830"/>
                    <a:pt x="0" y="298450"/>
                    <a:pt x="0" y="306070"/>
                  </a:cubicBezTo>
                  <a:lnTo>
                    <a:pt x="278130" y="3540760"/>
                  </a:lnTo>
                  <a:cubicBezTo>
                    <a:pt x="279400" y="3548380"/>
                    <a:pt x="285750" y="3553460"/>
                    <a:pt x="293370" y="3553460"/>
                  </a:cubicBezTo>
                  <a:lnTo>
                    <a:pt x="3662680" y="3262630"/>
                  </a:lnTo>
                  <a:cubicBezTo>
                    <a:pt x="3670300" y="3261360"/>
                    <a:pt x="3675380" y="3255010"/>
                    <a:pt x="3675380" y="3247390"/>
                  </a:cubicBezTo>
                  <a:lnTo>
                    <a:pt x="3397250" y="13970"/>
                  </a:lnTo>
                  <a:cubicBezTo>
                    <a:pt x="3395980" y="6350"/>
                    <a:pt x="3389630" y="0"/>
                    <a:pt x="3382010" y="1270"/>
                  </a:cubicBezTo>
                  <a:close/>
                </a:path>
              </a:pathLst>
            </a:custGeom>
            <a:blipFill>
              <a:blip r:embed="rId6"/>
              <a:stretch>
                <a:fillRect t="-18975" b="-18975"/>
              </a:stretch>
            </a:blipFill>
          </p:spPr>
        </p:sp>
        <p:sp>
          <p:nvSpPr>
            <p:cNvPr id="33" name="Freeform 33"/>
            <p:cNvSpPr/>
            <p:nvPr/>
          </p:nvSpPr>
          <p:spPr>
            <a:xfrm>
              <a:off x="-2540" y="172720"/>
              <a:ext cx="4295140" cy="4847590"/>
            </a:xfrm>
            <a:custGeom>
              <a:avLst/>
              <a:gdLst/>
              <a:ahLst/>
              <a:cxnLst/>
              <a:rect l="l" t="t" r="r" b="b"/>
              <a:pathLst>
                <a:path w="4295140" h="4847590">
                  <a:moveTo>
                    <a:pt x="3916680" y="127000"/>
                  </a:moveTo>
                  <a:cubicBezTo>
                    <a:pt x="3915410" y="119380"/>
                    <a:pt x="3909060" y="114300"/>
                    <a:pt x="3901440" y="114300"/>
                  </a:cubicBezTo>
                  <a:lnTo>
                    <a:pt x="3792220" y="123190"/>
                  </a:lnTo>
                  <a:lnTo>
                    <a:pt x="3792220" y="13970"/>
                  </a:lnTo>
                  <a:cubicBezTo>
                    <a:pt x="3792220" y="6350"/>
                    <a:pt x="3785870" y="0"/>
                    <a:pt x="3778250" y="0"/>
                  </a:cubicBezTo>
                  <a:lnTo>
                    <a:pt x="13970" y="0"/>
                  </a:lnTo>
                  <a:cubicBezTo>
                    <a:pt x="6350" y="0"/>
                    <a:pt x="0" y="6350"/>
                    <a:pt x="0" y="13970"/>
                  </a:cubicBezTo>
                  <a:lnTo>
                    <a:pt x="0" y="4411980"/>
                  </a:lnTo>
                  <a:cubicBezTo>
                    <a:pt x="0" y="4419600"/>
                    <a:pt x="6350" y="4425950"/>
                    <a:pt x="13970" y="4425950"/>
                  </a:cubicBezTo>
                  <a:lnTo>
                    <a:pt x="480060" y="4425950"/>
                  </a:lnTo>
                  <a:lnTo>
                    <a:pt x="515620" y="4834890"/>
                  </a:lnTo>
                  <a:cubicBezTo>
                    <a:pt x="515620" y="4842510"/>
                    <a:pt x="523240" y="4847590"/>
                    <a:pt x="530860" y="4847590"/>
                  </a:cubicBezTo>
                  <a:lnTo>
                    <a:pt x="4282440" y="4525010"/>
                  </a:lnTo>
                  <a:cubicBezTo>
                    <a:pt x="4290060" y="4525010"/>
                    <a:pt x="4295140" y="4517390"/>
                    <a:pt x="4295140" y="4511040"/>
                  </a:cubicBezTo>
                  <a:lnTo>
                    <a:pt x="3916680" y="127000"/>
                  </a:lnTo>
                  <a:close/>
                  <a:moveTo>
                    <a:pt x="3581400" y="349250"/>
                  </a:moveTo>
                  <a:lnTo>
                    <a:pt x="3581400" y="3465830"/>
                  </a:lnTo>
                  <a:cubicBezTo>
                    <a:pt x="3581400" y="3473450"/>
                    <a:pt x="3575050" y="3479800"/>
                    <a:pt x="3567430" y="3479800"/>
                  </a:cubicBezTo>
                  <a:lnTo>
                    <a:pt x="571500" y="3479800"/>
                  </a:lnTo>
                  <a:lnTo>
                    <a:pt x="327660" y="642620"/>
                  </a:lnTo>
                  <a:cubicBezTo>
                    <a:pt x="327660" y="635000"/>
                    <a:pt x="332740" y="628650"/>
                    <a:pt x="340360" y="627380"/>
                  </a:cubicBezTo>
                  <a:lnTo>
                    <a:pt x="3581400" y="349250"/>
                  </a:lnTo>
                  <a:close/>
                  <a:moveTo>
                    <a:pt x="186690" y="205740"/>
                  </a:moveTo>
                  <a:lnTo>
                    <a:pt x="2835910" y="205740"/>
                  </a:lnTo>
                  <a:lnTo>
                    <a:pt x="172720" y="434340"/>
                  </a:lnTo>
                  <a:lnTo>
                    <a:pt x="172720" y="219710"/>
                  </a:lnTo>
                  <a:cubicBezTo>
                    <a:pt x="172720" y="212090"/>
                    <a:pt x="179070" y="205740"/>
                    <a:pt x="186690" y="205740"/>
                  </a:cubicBezTo>
                  <a:close/>
                  <a:moveTo>
                    <a:pt x="186690" y="3479800"/>
                  </a:moveTo>
                  <a:cubicBezTo>
                    <a:pt x="179070" y="3479800"/>
                    <a:pt x="172720" y="3473450"/>
                    <a:pt x="172720" y="3465830"/>
                  </a:cubicBezTo>
                  <a:lnTo>
                    <a:pt x="172720" y="854710"/>
                  </a:lnTo>
                  <a:lnTo>
                    <a:pt x="398780" y="3479800"/>
                  </a:lnTo>
                  <a:lnTo>
                    <a:pt x="186690" y="3479800"/>
                  </a:lnTo>
                  <a:close/>
                  <a:moveTo>
                    <a:pt x="3990340" y="3597910"/>
                  </a:moveTo>
                  <a:lnTo>
                    <a:pt x="3792220" y="3614419"/>
                  </a:lnTo>
                  <a:lnTo>
                    <a:pt x="3792220" y="1137919"/>
                  </a:lnTo>
                  <a:lnTo>
                    <a:pt x="4003040" y="3583940"/>
                  </a:lnTo>
                  <a:cubicBezTo>
                    <a:pt x="4003040" y="3591560"/>
                    <a:pt x="3997960" y="3597910"/>
                    <a:pt x="3990340" y="3597910"/>
                  </a:cubicBezTo>
                  <a:close/>
                </a:path>
              </a:pathLst>
            </a:custGeom>
            <a:solidFill>
              <a:srgbClr val="CCE1E2"/>
            </a:solidFill>
          </p:spPr>
        </p:sp>
        <p:sp>
          <p:nvSpPr>
            <p:cNvPr id="34" name="Freeform 34" descr="G:\dds\DDS (2)\4. CHU ET PARTENAIRES\4.8 AFDS\Année 2025 AFDS NATIONALE\MINISTERES - POLITIQUES\MINISTERES\Ministère action publique, fonction publique et simplification\RDV M.MARCANGELI\Photo avec M.MARCANGELI.jpg"/>
            <p:cNvSpPr/>
            <p:nvPr/>
          </p:nvSpPr>
          <p:spPr>
            <a:xfrm>
              <a:off x="172720" y="378460"/>
              <a:ext cx="3409950" cy="3274060"/>
            </a:xfrm>
            <a:custGeom>
              <a:avLst/>
              <a:gdLst/>
              <a:ahLst/>
              <a:cxnLst/>
              <a:rect l="l" t="t" r="r" b="b"/>
              <a:pathLst>
                <a:path w="3409950" h="3274060">
                  <a:moveTo>
                    <a:pt x="3395980" y="0"/>
                  </a:moveTo>
                  <a:lnTo>
                    <a:pt x="13970" y="0"/>
                  </a:lnTo>
                  <a:cubicBezTo>
                    <a:pt x="6350" y="0"/>
                    <a:pt x="0" y="6350"/>
                    <a:pt x="0" y="13970"/>
                  </a:cubicBezTo>
                  <a:lnTo>
                    <a:pt x="0" y="3260090"/>
                  </a:lnTo>
                  <a:cubicBezTo>
                    <a:pt x="0" y="3267710"/>
                    <a:pt x="6350" y="3274060"/>
                    <a:pt x="13970" y="3274060"/>
                  </a:cubicBezTo>
                  <a:lnTo>
                    <a:pt x="3395980" y="3274060"/>
                  </a:lnTo>
                  <a:cubicBezTo>
                    <a:pt x="3403600" y="3274060"/>
                    <a:pt x="3409950" y="3267710"/>
                    <a:pt x="3409950" y="3260090"/>
                  </a:cubicBezTo>
                  <a:lnTo>
                    <a:pt x="3409950" y="13970"/>
                  </a:lnTo>
                  <a:cubicBezTo>
                    <a:pt x="3408680" y="6350"/>
                    <a:pt x="3402330" y="0"/>
                    <a:pt x="3395980" y="0"/>
                  </a:cubicBezTo>
                  <a:close/>
                </a:path>
              </a:pathLst>
            </a:custGeom>
            <a:blipFill>
              <a:blip r:embed="rId7"/>
              <a:stretch>
                <a:fillRect t="-78254" b="-47240"/>
              </a:stretch>
            </a:blipFill>
          </p:spPr>
        </p:sp>
        <p:sp>
          <p:nvSpPr>
            <p:cNvPr id="35" name="Freeform 35"/>
            <p:cNvSpPr/>
            <p:nvPr/>
          </p:nvSpPr>
          <p:spPr>
            <a:xfrm>
              <a:off x="1270" y="177800"/>
              <a:ext cx="4305300" cy="4842510"/>
            </a:xfrm>
            <a:custGeom>
              <a:avLst/>
              <a:gdLst/>
              <a:ahLst/>
              <a:cxnLst/>
              <a:rect l="l" t="t" r="r" b="b"/>
              <a:pathLst>
                <a:path w="4305300" h="4842510">
                  <a:moveTo>
                    <a:pt x="3810000" y="1483360"/>
                  </a:moveTo>
                  <a:lnTo>
                    <a:pt x="3991610" y="3581400"/>
                  </a:lnTo>
                  <a:cubicBezTo>
                    <a:pt x="3991610" y="3586480"/>
                    <a:pt x="3990340" y="3590290"/>
                    <a:pt x="3986530" y="3594100"/>
                  </a:cubicBezTo>
                  <a:lnTo>
                    <a:pt x="3990340" y="3594100"/>
                  </a:lnTo>
                  <a:cubicBezTo>
                    <a:pt x="3996690" y="3594100"/>
                    <a:pt x="4001770" y="3587750"/>
                    <a:pt x="4001770" y="3581400"/>
                  </a:cubicBezTo>
                  <a:lnTo>
                    <a:pt x="3810000" y="1380490"/>
                  </a:lnTo>
                  <a:lnTo>
                    <a:pt x="3810000" y="1483360"/>
                  </a:lnTo>
                  <a:close/>
                  <a:moveTo>
                    <a:pt x="3581400" y="209550"/>
                  </a:moveTo>
                  <a:cubicBezTo>
                    <a:pt x="3581400" y="209550"/>
                    <a:pt x="3578860" y="201930"/>
                    <a:pt x="3568700" y="200660"/>
                  </a:cubicBezTo>
                  <a:lnTo>
                    <a:pt x="173990" y="200660"/>
                  </a:lnTo>
                  <a:cubicBezTo>
                    <a:pt x="167640" y="200660"/>
                    <a:pt x="160020" y="203200"/>
                    <a:pt x="160020" y="210820"/>
                  </a:cubicBezTo>
                  <a:lnTo>
                    <a:pt x="162560" y="217170"/>
                  </a:lnTo>
                  <a:cubicBezTo>
                    <a:pt x="165100" y="213360"/>
                    <a:pt x="170180" y="212090"/>
                    <a:pt x="173990" y="212090"/>
                  </a:cubicBezTo>
                  <a:lnTo>
                    <a:pt x="3571240" y="212090"/>
                  </a:lnTo>
                  <a:lnTo>
                    <a:pt x="3571240" y="3463290"/>
                  </a:lnTo>
                  <a:cubicBezTo>
                    <a:pt x="3571240" y="3468370"/>
                    <a:pt x="3568700" y="3472180"/>
                    <a:pt x="3566160" y="3474720"/>
                  </a:cubicBezTo>
                  <a:lnTo>
                    <a:pt x="3569970" y="3474720"/>
                  </a:lnTo>
                  <a:cubicBezTo>
                    <a:pt x="3576320" y="3474720"/>
                    <a:pt x="3581400" y="3469640"/>
                    <a:pt x="3581400" y="3463290"/>
                  </a:cubicBezTo>
                  <a:lnTo>
                    <a:pt x="3581400" y="209550"/>
                  </a:lnTo>
                  <a:close/>
                  <a:moveTo>
                    <a:pt x="4296410" y="4518660"/>
                  </a:moveTo>
                  <a:lnTo>
                    <a:pt x="543560" y="4841240"/>
                  </a:lnTo>
                  <a:lnTo>
                    <a:pt x="529590" y="4842510"/>
                  </a:lnTo>
                  <a:lnTo>
                    <a:pt x="528320" y="4842510"/>
                  </a:lnTo>
                  <a:cubicBezTo>
                    <a:pt x="520700" y="4842510"/>
                    <a:pt x="514350" y="4837430"/>
                    <a:pt x="513080" y="4829810"/>
                  </a:cubicBezTo>
                  <a:lnTo>
                    <a:pt x="511810" y="4815840"/>
                  </a:lnTo>
                  <a:cubicBezTo>
                    <a:pt x="511810" y="4817110"/>
                    <a:pt x="513080" y="4819650"/>
                    <a:pt x="513080" y="4820920"/>
                  </a:cubicBezTo>
                  <a:lnTo>
                    <a:pt x="478790" y="4422140"/>
                  </a:lnTo>
                  <a:lnTo>
                    <a:pt x="13970" y="4422140"/>
                  </a:lnTo>
                  <a:cubicBezTo>
                    <a:pt x="6350" y="4422140"/>
                    <a:pt x="0" y="4415790"/>
                    <a:pt x="0" y="4408170"/>
                  </a:cubicBezTo>
                  <a:lnTo>
                    <a:pt x="0" y="8890"/>
                  </a:lnTo>
                  <a:cubicBezTo>
                    <a:pt x="0" y="5080"/>
                    <a:pt x="1270" y="2540"/>
                    <a:pt x="3810" y="0"/>
                  </a:cubicBezTo>
                  <a:lnTo>
                    <a:pt x="13970" y="8890"/>
                  </a:lnTo>
                  <a:lnTo>
                    <a:pt x="13970" y="4408170"/>
                  </a:lnTo>
                  <a:lnTo>
                    <a:pt x="3790950" y="4408170"/>
                  </a:lnTo>
                  <a:lnTo>
                    <a:pt x="3804920" y="4418330"/>
                  </a:lnTo>
                  <a:cubicBezTo>
                    <a:pt x="3802380" y="4420870"/>
                    <a:pt x="3799840" y="4422140"/>
                    <a:pt x="3796030" y="4422140"/>
                  </a:cubicBezTo>
                  <a:lnTo>
                    <a:pt x="491490" y="4422140"/>
                  </a:lnTo>
                  <a:lnTo>
                    <a:pt x="527050" y="4828540"/>
                  </a:lnTo>
                  <a:lnTo>
                    <a:pt x="4290060" y="4505960"/>
                  </a:lnTo>
                  <a:lnTo>
                    <a:pt x="4305300" y="4514850"/>
                  </a:lnTo>
                  <a:cubicBezTo>
                    <a:pt x="4302760" y="4517390"/>
                    <a:pt x="4300220" y="4518660"/>
                    <a:pt x="4296410" y="4518660"/>
                  </a:cubicBezTo>
                  <a:close/>
                </a:path>
              </a:pathLst>
            </a:custGeom>
            <a:solidFill>
              <a:srgbClr val="3C3333"/>
            </a:solidFill>
          </p:spPr>
        </p:sp>
        <p:sp>
          <p:nvSpPr>
            <p:cNvPr id="36" name="Freeform 36"/>
            <p:cNvSpPr/>
            <p:nvPr/>
          </p:nvSpPr>
          <p:spPr>
            <a:xfrm>
              <a:off x="5080" y="172720"/>
              <a:ext cx="4305300" cy="4519930"/>
            </a:xfrm>
            <a:custGeom>
              <a:avLst/>
              <a:gdLst/>
              <a:ahLst/>
              <a:cxnLst/>
              <a:rect l="l" t="t" r="r" b="b"/>
              <a:pathLst>
                <a:path w="4305300" h="4519930">
                  <a:moveTo>
                    <a:pt x="3573780" y="3478530"/>
                  </a:moveTo>
                  <a:cubicBezTo>
                    <a:pt x="3571240" y="3481070"/>
                    <a:pt x="3567430" y="3483610"/>
                    <a:pt x="3563620" y="3483610"/>
                  </a:cubicBezTo>
                  <a:lnTo>
                    <a:pt x="170180" y="3483610"/>
                  </a:lnTo>
                  <a:cubicBezTo>
                    <a:pt x="163830" y="3483610"/>
                    <a:pt x="160020" y="3479800"/>
                    <a:pt x="157480" y="3474720"/>
                  </a:cubicBezTo>
                  <a:cubicBezTo>
                    <a:pt x="154940" y="3472180"/>
                    <a:pt x="153670" y="3469640"/>
                    <a:pt x="153670" y="3465830"/>
                  </a:cubicBezTo>
                  <a:lnTo>
                    <a:pt x="153670" y="219710"/>
                  </a:lnTo>
                  <a:cubicBezTo>
                    <a:pt x="153670" y="215900"/>
                    <a:pt x="156210" y="212090"/>
                    <a:pt x="158750" y="209550"/>
                  </a:cubicBezTo>
                  <a:lnTo>
                    <a:pt x="167640" y="217170"/>
                  </a:lnTo>
                  <a:lnTo>
                    <a:pt x="167640" y="3465830"/>
                  </a:lnTo>
                  <a:cubicBezTo>
                    <a:pt x="167640" y="3467100"/>
                    <a:pt x="167640" y="3468370"/>
                    <a:pt x="168910" y="3469640"/>
                  </a:cubicBezTo>
                  <a:lnTo>
                    <a:pt x="3563620" y="3469640"/>
                  </a:lnTo>
                  <a:cubicBezTo>
                    <a:pt x="3564890" y="3469640"/>
                    <a:pt x="3566160" y="3468370"/>
                    <a:pt x="3567430" y="3468370"/>
                  </a:cubicBezTo>
                  <a:lnTo>
                    <a:pt x="3573780" y="3478530"/>
                  </a:lnTo>
                  <a:close/>
                  <a:moveTo>
                    <a:pt x="4305300" y="4508500"/>
                  </a:moveTo>
                  <a:cubicBezTo>
                    <a:pt x="4305300" y="4512310"/>
                    <a:pt x="4304030" y="4516120"/>
                    <a:pt x="4298950" y="4519930"/>
                  </a:cubicBezTo>
                  <a:lnTo>
                    <a:pt x="4283710" y="4511040"/>
                  </a:lnTo>
                  <a:lnTo>
                    <a:pt x="3907790" y="132080"/>
                  </a:lnTo>
                  <a:lnTo>
                    <a:pt x="3906520" y="124460"/>
                  </a:lnTo>
                  <a:cubicBezTo>
                    <a:pt x="3906520" y="124460"/>
                    <a:pt x="3906520" y="114300"/>
                    <a:pt x="3893820" y="114300"/>
                  </a:cubicBezTo>
                  <a:lnTo>
                    <a:pt x="3806190" y="121920"/>
                  </a:lnTo>
                  <a:lnTo>
                    <a:pt x="3806190" y="3604260"/>
                  </a:lnTo>
                  <a:lnTo>
                    <a:pt x="3982720" y="3589020"/>
                  </a:lnTo>
                  <a:cubicBezTo>
                    <a:pt x="3983990" y="3589020"/>
                    <a:pt x="3985260" y="3587750"/>
                    <a:pt x="3986530" y="3587750"/>
                  </a:cubicBezTo>
                  <a:lnTo>
                    <a:pt x="3992880" y="3595370"/>
                  </a:lnTo>
                  <a:cubicBezTo>
                    <a:pt x="3990340" y="3599180"/>
                    <a:pt x="3986530" y="3601720"/>
                    <a:pt x="3982720" y="3601720"/>
                  </a:cubicBezTo>
                  <a:lnTo>
                    <a:pt x="3806190" y="3616960"/>
                  </a:lnTo>
                  <a:lnTo>
                    <a:pt x="3806190" y="4413250"/>
                  </a:lnTo>
                  <a:cubicBezTo>
                    <a:pt x="3806190" y="4417060"/>
                    <a:pt x="3803650" y="4420871"/>
                    <a:pt x="3801110" y="4423410"/>
                  </a:cubicBezTo>
                  <a:lnTo>
                    <a:pt x="3785870" y="4413250"/>
                  </a:lnTo>
                  <a:lnTo>
                    <a:pt x="3785870" y="13970"/>
                  </a:lnTo>
                  <a:lnTo>
                    <a:pt x="8890" y="13970"/>
                  </a:lnTo>
                  <a:lnTo>
                    <a:pt x="0" y="5080"/>
                  </a:lnTo>
                  <a:cubicBezTo>
                    <a:pt x="2540" y="2540"/>
                    <a:pt x="6350" y="0"/>
                    <a:pt x="10160" y="0"/>
                  </a:cubicBezTo>
                  <a:lnTo>
                    <a:pt x="3792220" y="0"/>
                  </a:lnTo>
                  <a:cubicBezTo>
                    <a:pt x="3799840" y="0"/>
                    <a:pt x="3806190" y="6350"/>
                    <a:pt x="3806190" y="13970"/>
                  </a:cubicBezTo>
                  <a:lnTo>
                    <a:pt x="3806190" y="101600"/>
                  </a:lnTo>
                  <a:lnTo>
                    <a:pt x="3900170" y="92710"/>
                  </a:lnTo>
                  <a:cubicBezTo>
                    <a:pt x="3900170" y="92710"/>
                    <a:pt x="3923030" y="92710"/>
                    <a:pt x="3926840" y="109220"/>
                  </a:cubicBezTo>
                  <a:lnTo>
                    <a:pt x="3931920" y="171450"/>
                  </a:lnTo>
                  <a:lnTo>
                    <a:pt x="4305300" y="4508500"/>
                  </a:lnTo>
                  <a:close/>
                  <a:moveTo>
                    <a:pt x="3797300" y="15240"/>
                  </a:moveTo>
                  <a:cubicBezTo>
                    <a:pt x="3799840" y="17780"/>
                    <a:pt x="3802380" y="19050"/>
                    <a:pt x="3803650" y="21590"/>
                  </a:cubicBezTo>
                  <a:cubicBezTo>
                    <a:pt x="3802380" y="17780"/>
                    <a:pt x="3799840" y="16510"/>
                    <a:pt x="3797300" y="15240"/>
                  </a:cubicBezTo>
                  <a:close/>
                </a:path>
              </a:pathLst>
            </a:custGeom>
            <a:solidFill>
              <a:srgbClr val="FFFFFF"/>
            </a:solidFill>
          </p:spPr>
        </p:sp>
        <p:sp>
          <p:nvSpPr>
            <p:cNvPr id="37" name="Freeform 37"/>
            <p:cNvSpPr/>
            <p:nvPr/>
          </p:nvSpPr>
          <p:spPr>
            <a:xfrm>
              <a:off x="3409951" y="0"/>
              <a:ext cx="274319" cy="1045210"/>
            </a:xfrm>
            <a:custGeom>
              <a:avLst/>
              <a:gdLst/>
              <a:ahLst/>
              <a:cxnLst/>
              <a:rect l="l" t="t" r="r" b="b"/>
              <a:pathLst>
                <a:path w="274319" h="1045210">
                  <a:moveTo>
                    <a:pt x="265429" y="966470"/>
                  </a:moveTo>
                  <a:cubicBezTo>
                    <a:pt x="270509" y="953770"/>
                    <a:pt x="273049" y="941070"/>
                    <a:pt x="274319" y="927100"/>
                  </a:cubicBezTo>
                  <a:lnTo>
                    <a:pt x="274319" y="762000"/>
                  </a:lnTo>
                  <a:lnTo>
                    <a:pt x="273049" y="762000"/>
                  </a:lnTo>
                  <a:lnTo>
                    <a:pt x="273049" y="369570"/>
                  </a:lnTo>
                  <a:cubicBezTo>
                    <a:pt x="269239" y="328930"/>
                    <a:pt x="217169" y="298450"/>
                    <a:pt x="184149" y="298450"/>
                  </a:cubicBezTo>
                  <a:lnTo>
                    <a:pt x="152399" y="298450"/>
                  </a:lnTo>
                  <a:cubicBezTo>
                    <a:pt x="102869" y="298450"/>
                    <a:pt x="63499" y="337820"/>
                    <a:pt x="63499" y="387350"/>
                  </a:cubicBezTo>
                  <a:lnTo>
                    <a:pt x="63499" y="852170"/>
                  </a:lnTo>
                  <a:lnTo>
                    <a:pt x="97789" y="852170"/>
                  </a:lnTo>
                  <a:lnTo>
                    <a:pt x="97789" y="387350"/>
                  </a:lnTo>
                  <a:cubicBezTo>
                    <a:pt x="97789" y="356870"/>
                    <a:pt x="121919" y="332740"/>
                    <a:pt x="152399" y="332740"/>
                  </a:cubicBezTo>
                  <a:lnTo>
                    <a:pt x="184149" y="332740"/>
                  </a:lnTo>
                  <a:cubicBezTo>
                    <a:pt x="210819" y="332740"/>
                    <a:pt x="237489" y="360680"/>
                    <a:pt x="238759" y="378460"/>
                  </a:cubicBezTo>
                  <a:lnTo>
                    <a:pt x="238759" y="924560"/>
                  </a:lnTo>
                  <a:cubicBezTo>
                    <a:pt x="238759" y="988060"/>
                    <a:pt x="184149" y="1010920"/>
                    <a:pt x="151129" y="1010920"/>
                  </a:cubicBezTo>
                  <a:lnTo>
                    <a:pt x="151129" y="1012190"/>
                  </a:lnTo>
                  <a:lnTo>
                    <a:pt x="109219" y="1012190"/>
                  </a:lnTo>
                  <a:cubicBezTo>
                    <a:pt x="62229" y="1012190"/>
                    <a:pt x="35559" y="974090"/>
                    <a:pt x="35559" y="927100"/>
                  </a:cubicBezTo>
                  <a:lnTo>
                    <a:pt x="35559" y="118110"/>
                  </a:lnTo>
                  <a:cubicBezTo>
                    <a:pt x="35559" y="71120"/>
                    <a:pt x="73659" y="33020"/>
                    <a:pt x="120649" y="33020"/>
                  </a:cubicBezTo>
                  <a:lnTo>
                    <a:pt x="161290" y="33020"/>
                  </a:lnTo>
                  <a:cubicBezTo>
                    <a:pt x="208280" y="33020"/>
                    <a:pt x="233680" y="74930"/>
                    <a:pt x="233680" y="121920"/>
                  </a:cubicBezTo>
                  <a:lnTo>
                    <a:pt x="233680" y="172720"/>
                  </a:lnTo>
                  <a:lnTo>
                    <a:pt x="265430" y="172720"/>
                  </a:lnTo>
                  <a:lnTo>
                    <a:pt x="266700" y="121920"/>
                  </a:lnTo>
                  <a:cubicBezTo>
                    <a:pt x="266700" y="57150"/>
                    <a:pt x="226060" y="0"/>
                    <a:pt x="160020" y="0"/>
                  </a:cubicBezTo>
                  <a:lnTo>
                    <a:pt x="119380" y="0"/>
                  </a:lnTo>
                  <a:cubicBezTo>
                    <a:pt x="53340" y="0"/>
                    <a:pt x="0" y="53340"/>
                    <a:pt x="0" y="119380"/>
                  </a:cubicBezTo>
                  <a:lnTo>
                    <a:pt x="0" y="925830"/>
                  </a:lnTo>
                  <a:cubicBezTo>
                    <a:pt x="0" y="991870"/>
                    <a:pt x="41910" y="1045210"/>
                    <a:pt x="107950" y="1045210"/>
                  </a:cubicBezTo>
                  <a:lnTo>
                    <a:pt x="152400" y="1045210"/>
                  </a:lnTo>
                  <a:cubicBezTo>
                    <a:pt x="181610" y="1045210"/>
                    <a:pt x="208280" y="1035050"/>
                    <a:pt x="228600" y="1017270"/>
                  </a:cubicBezTo>
                  <a:cubicBezTo>
                    <a:pt x="242570" y="1005840"/>
                    <a:pt x="254000" y="991870"/>
                    <a:pt x="261620" y="974090"/>
                  </a:cubicBezTo>
                  <a:cubicBezTo>
                    <a:pt x="262890" y="972820"/>
                    <a:pt x="262890" y="970280"/>
                    <a:pt x="264160" y="969010"/>
                  </a:cubicBezTo>
                  <a:cubicBezTo>
                    <a:pt x="265430" y="969010"/>
                    <a:pt x="265430" y="967740"/>
                    <a:pt x="265430" y="966470"/>
                  </a:cubicBezTo>
                  <a:close/>
                </a:path>
              </a:pathLst>
            </a:custGeom>
            <a:solidFill>
              <a:srgbClr val="A99D9D"/>
            </a:solidFill>
          </p:spPr>
        </p:sp>
        <p:sp>
          <p:nvSpPr>
            <p:cNvPr id="38" name="Freeform 38"/>
            <p:cNvSpPr/>
            <p:nvPr/>
          </p:nvSpPr>
          <p:spPr>
            <a:xfrm>
              <a:off x="3415028" y="15240"/>
              <a:ext cx="266700" cy="1032510"/>
            </a:xfrm>
            <a:custGeom>
              <a:avLst/>
              <a:gdLst/>
              <a:ahLst/>
              <a:cxnLst/>
              <a:rect l="l" t="t" r="r" b="b"/>
              <a:pathLst>
                <a:path w="266700" h="1032510">
                  <a:moveTo>
                    <a:pt x="261622" y="749300"/>
                  </a:moveTo>
                  <a:lnTo>
                    <a:pt x="261622" y="723900"/>
                  </a:lnTo>
                  <a:cubicBezTo>
                    <a:pt x="259082" y="598170"/>
                    <a:pt x="257812" y="490220"/>
                    <a:pt x="256542" y="364490"/>
                  </a:cubicBezTo>
                  <a:lnTo>
                    <a:pt x="256542" y="358140"/>
                  </a:lnTo>
                  <a:lnTo>
                    <a:pt x="252732" y="359410"/>
                  </a:lnTo>
                  <a:lnTo>
                    <a:pt x="252732" y="364490"/>
                  </a:lnTo>
                  <a:lnTo>
                    <a:pt x="250192" y="521970"/>
                  </a:lnTo>
                  <a:lnTo>
                    <a:pt x="246382" y="695960"/>
                  </a:lnTo>
                  <a:lnTo>
                    <a:pt x="245112" y="745490"/>
                  </a:lnTo>
                  <a:lnTo>
                    <a:pt x="245112" y="750570"/>
                  </a:lnTo>
                  <a:lnTo>
                    <a:pt x="242572" y="872490"/>
                  </a:lnTo>
                  <a:cubicBezTo>
                    <a:pt x="242572" y="887730"/>
                    <a:pt x="242572" y="901700"/>
                    <a:pt x="241302" y="916940"/>
                  </a:cubicBezTo>
                  <a:cubicBezTo>
                    <a:pt x="240032" y="927100"/>
                    <a:pt x="238762" y="935990"/>
                    <a:pt x="234952" y="944880"/>
                  </a:cubicBezTo>
                  <a:cubicBezTo>
                    <a:pt x="232412" y="949960"/>
                    <a:pt x="231142" y="955040"/>
                    <a:pt x="227332" y="960120"/>
                  </a:cubicBezTo>
                  <a:cubicBezTo>
                    <a:pt x="218442" y="972820"/>
                    <a:pt x="207012" y="982980"/>
                    <a:pt x="193042" y="989330"/>
                  </a:cubicBezTo>
                  <a:cubicBezTo>
                    <a:pt x="182882" y="994410"/>
                    <a:pt x="162562" y="1000760"/>
                    <a:pt x="148592" y="1003300"/>
                  </a:cubicBezTo>
                  <a:lnTo>
                    <a:pt x="104142" y="1003300"/>
                  </a:lnTo>
                  <a:lnTo>
                    <a:pt x="90172" y="1002030"/>
                  </a:lnTo>
                  <a:cubicBezTo>
                    <a:pt x="85092" y="1000760"/>
                    <a:pt x="81281" y="999490"/>
                    <a:pt x="76202" y="998220"/>
                  </a:cubicBezTo>
                  <a:cubicBezTo>
                    <a:pt x="58422" y="991870"/>
                    <a:pt x="53342" y="980440"/>
                    <a:pt x="41911" y="963930"/>
                  </a:cubicBezTo>
                  <a:cubicBezTo>
                    <a:pt x="36831" y="955040"/>
                    <a:pt x="31752" y="947420"/>
                    <a:pt x="29211" y="937260"/>
                  </a:cubicBezTo>
                  <a:lnTo>
                    <a:pt x="26671" y="929640"/>
                  </a:lnTo>
                  <a:cubicBezTo>
                    <a:pt x="26671" y="927100"/>
                    <a:pt x="26671" y="925830"/>
                    <a:pt x="25401" y="923290"/>
                  </a:cubicBezTo>
                  <a:lnTo>
                    <a:pt x="24131" y="916940"/>
                  </a:lnTo>
                  <a:lnTo>
                    <a:pt x="24131" y="909320"/>
                  </a:lnTo>
                  <a:lnTo>
                    <a:pt x="22861" y="855980"/>
                  </a:lnTo>
                  <a:lnTo>
                    <a:pt x="21591" y="749300"/>
                  </a:lnTo>
                  <a:lnTo>
                    <a:pt x="17781" y="537210"/>
                  </a:lnTo>
                  <a:cubicBezTo>
                    <a:pt x="16511" y="466090"/>
                    <a:pt x="15241" y="394970"/>
                    <a:pt x="15241" y="325120"/>
                  </a:cubicBezTo>
                  <a:cubicBezTo>
                    <a:pt x="13971" y="254000"/>
                    <a:pt x="13971" y="182880"/>
                    <a:pt x="13971" y="111760"/>
                  </a:cubicBezTo>
                  <a:cubicBezTo>
                    <a:pt x="13971" y="104140"/>
                    <a:pt x="15241" y="91440"/>
                    <a:pt x="16511" y="81280"/>
                  </a:cubicBezTo>
                  <a:lnTo>
                    <a:pt x="21591" y="66040"/>
                  </a:lnTo>
                  <a:cubicBezTo>
                    <a:pt x="22861" y="60960"/>
                    <a:pt x="26671" y="55880"/>
                    <a:pt x="29211" y="52070"/>
                  </a:cubicBezTo>
                  <a:cubicBezTo>
                    <a:pt x="40641" y="33020"/>
                    <a:pt x="57151" y="17780"/>
                    <a:pt x="76201" y="8890"/>
                  </a:cubicBezTo>
                  <a:cubicBezTo>
                    <a:pt x="86361" y="5080"/>
                    <a:pt x="100331" y="1270"/>
                    <a:pt x="107951" y="1270"/>
                  </a:cubicBezTo>
                  <a:lnTo>
                    <a:pt x="114301" y="0"/>
                  </a:lnTo>
                  <a:lnTo>
                    <a:pt x="156211" y="0"/>
                  </a:lnTo>
                  <a:lnTo>
                    <a:pt x="109221" y="0"/>
                  </a:lnTo>
                  <a:cubicBezTo>
                    <a:pt x="95251" y="1270"/>
                    <a:pt x="81281" y="5080"/>
                    <a:pt x="68581" y="11430"/>
                  </a:cubicBezTo>
                  <a:cubicBezTo>
                    <a:pt x="43181" y="24130"/>
                    <a:pt x="22861" y="49530"/>
                    <a:pt x="15241" y="77470"/>
                  </a:cubicBezTo>
                  <a:cubicBezTo>
                    <a:pt x="11431" y="91440"/>
                    <a:pt x="11431" y="106680"/>
                    <a:pt x="10161" y="123190"/>
                  </a:cubicBezTo>
                  <a:lnTo>
                    <a:pt x="8891" y="171450"/>
                  </a:lnTo>
                  <a:lnTo>
                    <a:pt x="6350" y="365760"/>
                  </a:lnTo>
                  <a:cubicBezTo>
                    <a:pt x="5080" y="495300"/>
                    <a:pt x="1270" y="624840"/>
                    <a:pt x="1270" y="755650"/>
                  </a:cubicBezTo>
                  <a:lnTo>
                    <a:pt x="0" y="853440"/>
                  </a:lnTo>
                  <a:lnTo>
                    <a:pt x="0" y="901700"/>
                  </a:lnTo>
                  <a:cubicBezTo>
                    <a:pt x="0" y="918210"/>
                    <a:pt x="0" y="934720"/>
                    <a:pt x="6350" y="949960"/>
                  </a:cubicBezTo>
                  <a:cubicBezTo>
                    <a:pt x="16510" y="980440"/>
                    <a:pt x="27941" y="1007110"/>
                    <a:pt x="57150" y="1021080"/>
                  </a:cubicBezTo>
                  <a:cubicBezTo>
                    <a:pt x="71120" y="1027430"/>
                    <a:pt x="87630" y="1031240"/>
                    <a:pt x="104141" y="1032510"/>
                  </a:cubicBezTo>
                  <a:lnTo>
                    <a:pt x="151131" y="1032510"/>
                  </a:lnTo>
                  <a:cubicBezTo>
                    <a:pt x="182881" y="1031240"/>
                    <a:pt x="213361" y="1017270"/>
                    <a:pt x="234951" y="995680"/>
                  </a:cubicBezTo>
                  <a:cubicBezTo>
                    <a:pt x="246381" y="985520"/>
                    <a:pt x="254001" y="971550"/>
                    <a:pt x="259081" y="957580"/>
                  </a:cubicBezTo>
                  <a:cubicBezTo>
                    <a:pt x="264161" y="943610"/>
                    <a:pt x="266701" y="929640"/>
                    <a:pt x="266701" y="913130"/>
                  </a:cubicBezTo>
                  <a:lnTo>
                    <a:pt x="261621" y="749300"/>
                  </a:lnTo>
                  <a:close/>
                </a:path>
              </a:pathLst>
            </a:custGeom>
            <a:solidFill>
              <a:srgbClr val="E2DADA"/>
            </a:solidFill>
          </p:spPr>
        </p:sp>
      </p:grpSp>
      <p:sp>
        <p:nvSpPr>
          <p:cNvPr id="39" name="Freeform 39" descr="G:\dds\DDS (2)\4. CHU ET PARTENAIRES\4.8 AFDS\Année 2025 AFDS NATIONALE\COMMUNICATION\Photos Santexpo 2025\Photo Santexpo 2025 - Ministre de la Santé et A.ROBINET.jpg"/>
          <p:cNvSpPr/>
          <p:nvPr/>
        </p:nvSpPr>
        <p:spPr>
          <a:xfrm>
            <a:off x="150365" y="3132721"/>
            <a:ext cx="2526361" cy="1375463"/>
          </a:xfrm>
          <a:custGeom>
            <a:avLst/>
            <a:gdLst/>
            <a:ahLst/>
            <a:cxnLst/>
            <a:rect l="l" t="t" r="r" b="b"/>
            <a:pathLst>
              <a:path w="5052721" h="2750926">
                <a:moveTo>
                  <a:pt x="0" y="0"/>
                </a:moveTo>
                <a:lnTo>
                  <a:pt x="5052721" y="0"/>
                </a:lnTo>
                <a:lnTo>
                  <a:pt x="5052721" y="2750925"/>
                </a:lnTo>
                <a:lnTo>
                  <a:pt x="0" y="2750925"/>
                </a:lnTo>
                <a:lnTo>
                  <a:pt x="0" y="0"/>
                </a:lnTo>
                <a:close/>
              </a:path>
            </a:pathLst>
          </a:custGeom>
          <a:blipFill>
            <a:blip r:embed="rId8"/>
            <a:stretch>
              <a:fillRect/>
            </a:stretch>
          </a:blipFill>
        </p:spPr>
      </p:sp>
      <p:sp>
        <p:nvSpPr>
          <p:cNvPr id="40" name="Freeform 40"/>
          <p:cNvSpPr/>
          <p:nvPr/>
        </p:nvSpPr>
        <p:spPr>
          <a:xfrm>
            <a:off x="578114" y="2652713"/>
            <a:ext cx="2400168" cy="2349489"/>
          </a:xfrm>
          <a:custGeom>
            <a:avLst/>
            <a:gdLst/>
            <a:ahLst/>
            <a:cxnLst/>
            <a:rect l="l" t="t" r="r" b="b"/>
            <a:pathLst>
              <a:path w="4800335" h="4698977">
                <a:moveTo>
                  <a:pt x="0" y="0"/>
                </a:moveTo>
                <a:lnTo>
                  <a:pt x="4800335" y="0"/>
                </a:lnTo>
                <a:lnTo>
                  <a:pt x="4800335" y="4698977"/>
                </a:lnTo>
                <a:lnTo>
                  <a:pt x="0" y="4698977"/>
                </a:lnTo>
                <a:lnTo>
                  <a:pt x="0" y="0"/>
                </a:lnTo>
                <a:close/>
              </a:path>
            </a:pathLst>
          </a:custGeom>
          <a:blipFill>
            <a:blip r:embed="rId2"/>
            <a:stretch>
              <a:fillRect b="-2157"/>
            </a:stretch>
          </a:blipFill>
        </p:spPr>
      </p:sp>
      <p:sp>
        <p:nvSpPr>
          <p:cNvPr id="41" name="Freeform 41"/>
          <p:cNvSpPr/>
          <p:nvPr/>
        </p:nvSpPr>
        <p:spPr>
          <a:xfrm rot="-74660">
            <a:off x="4657197" y="938476"/>
            <a:ext cx="1718190" cy="1718190"/>
          </a:xfrm>
          <a:custGeom>
            <a:avLst/>
            <a:gdLst/>
            <a:ahLst/>
            <a:cxnLst/>
            <a:rect l="l" t="t" r="r" b="b"/>
            <a:pathLst>
              <a:path w="3436379" h="3436379">
                <a:moveTo>
                  <a:pt x="0" y="0"/>
                </a:moveTo>
                <a:lnTo>
                  <a:pt x="3436380" y="0"/>
                </a:lnTo>
                <a:lnTo>
                  <a:pt x="3436380" y="3436380"/>
                </a:lnTo>
                <a:lnTo>
                  <a:pt x="0" y="3436380"/>
                </a:lnTo>
                <a:lnTo>
                  <a:pt x="0" y="0"/>
                </a:lnTo>
                <a:close/>
              </a:path>
            </a:pathLst>
          </a:custGeom>
          <a:blipFill>
            <a:blip r:embed="rId2"/>
            <a:stretch>
              <a:fillRect/>
            </a:stretch>
          </a:blipFill>
        </p:spPr>
      </p:sp>
      <p:sp>
        <p:nvSpPr>
          <p:cNvPr id="42" name="Freeform 42"/>
          <p:cNvSpPr/>
          <p:nvPr/>
        </p:nvSpPr>
        <p:spPr>
          <a:xfrm rot="5400000">
            <a:off x="21908" y="1107036"/>
            <a:ext cx="1718190" cy="1718190"/>
          </a:xfrm>
          <a:custGeom>
            <a:avLst/>
            <a:gdLst/>
            <a:ahLst/>
            <a:cxnLst/>
            <a:rect l="l" t="t" r="r" b="b"/>
            <a:pathLst>
              <a:path w="3436379" h="3436379">
                <a:moveTo>
                  <a:pt x="0" y="0"/>
                </a:moveTo>
                <a:lnTo>
                  <a:pt x="3436379" y="0"/>
                </a:lnTo>
                <a:lnTo>
                  <a:pt x="3436379" y="3436379"/>
                </a:lnTo>
                <a:lnTo>
                  <a:pt x="0" y="3436379"/>
                </a:lnTo>
                <a:lnTo>
                  <a:pt x="0" y="0"/>
                </a:lnTo>
                <a:close/>
              </a:path>
            </a:pathLst>
          </a:custGeom>
          <a:blipFill>
            <a:blip r:embed="rId2"/>
            <a:stretch>
              <a:fillRect/>
            </a:stretch>
          </a:blipFill>
        </p:spPr>
      </p:sp>
      <p:sp>
        <p:nvSpPr>
          <p:cNvPr id="43" name="Freeform 43"/>
          <p:cNvSpPr/>
          <p:nvPr/>
        </p:nvSpPr>
        <p:spPr>
          <a:xfrm>
            <a:off x="3271291" y="3190319"/>
            <a:ext cx="1718190" cy="1718190"/>
          </a:xfrm>
          <a:custGeom>
            <a:avLst/>
            <a:gdLst/>
            <a:ahLst/>
            <a:cxnLst/>
            <a:rect l="l" t="t" r="r" b="b"/>
            <a:pathLst>
              <a:path w="3436379" h="3436379">
                <a:moveTo>
                  <a:pt x="0" y="0"/>
                </a:moveTo>
                <a:lnTo>
                  <a:pt x="3436380" y="0"/>
                </a:lnTo>
                <a:lnTo>
                  <a:pt x="3436380" y="3436379"/>
                </a:lnTo>
                <a:lnTo>
                  <a:pt x="0" y="3436379"/>
                </a:lnTo>
                <a:lnTo>
                  <a:pt x="0" y="0"/>
                </a:lnTo>
                <a:close/>
              </a:path>
            </a:pathLst>
          </a:custGeom>
          <a:blipFill>
            <a:blip r:embed="rId2"/>
            <a:stretch>
              <a:fillRect/>
            </a:stretch>
          </a:blipFill>
        </p:spPr>
      </p:sp>
      <p:sp>
        <p:nvSpPr>
          <p:cNvPr id="44" name="Freeform 44"/>
          <p:cNvSpPr/>
          <p:nvPr/>
        </p:nvSpPr>
        <p:spPr>
          <a:xfrm rot="5150796">
            <a:off x="950036" y="1940753"/>
            <a:ext cx="332626" cy="1718190"/>
          </a:xfrm>
          <a:custGeom>
            <a:avLst/>
            <a:gdLst/>
            <a:ahLst/>
            <a:cxnLst/>
            <a:rect l="l" t="t" r="r" b="b"/>
            <a:pathLst>
              <a:path w="665252" h="3436379">
                <a:moveTo>
                  <a:pt x="0" y="0"/>
                </a:moveTo>
                <a:lnTo>
                  <a:pt x="665251" y="0"/>
                </a:lnTo>
                <a:lnTo>
                  <a:pt x="665251" y="3436379"/>
                </a:lnTo>
                <a:lnTo>
                  <a:pt x="0" y="3436379"/>
                </a:lnTo>
                <a:lnTo>
                  <a:pt x="0" y="0"/>
                </a:lnTo>
                <a:close/>
              </a:path>
            </a:pathLst>
          </a:custGeom>
          <a:blipFill>
            <a:blip r:embed="rId2"/>
            <a:stretch>
              <a:fillRect l="-415119" r="-1434"/>
            </a:stretch>
          </a:blipFill>
        </p:spPr>
      </p:sp>
      <p:sp>
        <p:nvSpPr>
          <p:cNvPr id="45" name="Freeform 45"/>
          <p:cNvSpPr/>
          <p:nvPr/>
        </p:nvSpPr>
        <p:spPr>
          <a:xfrm>
            <a:off x="7432161" y="2825226"/>
            <a:ext cx="1718190" cy="1718190"/>
          </a:xfrm>
          <a:custGeom>
            <a:avLst/>
            <a:gdLst/>
            <a:ahLst/>
            <a:cxnLst/>
            <a:rect l="l" t="t" r="r" b="b"/>
            <a:pathLst>
              <a:path w="3436379" h="3436379">
                <a:moveTo>
                  <a:pt x="0" y="0"/>
                </a:moveTo>
                <a:lnTo>
                  <a:pt x="3436379" y="0"/>
                </a:lnTo>
                <a:lnTo>
                  <a:pt x="3436379" y="3436379"/>
                </a:lnTo>
                <a:lnTo>
                  <a:pt x="0" y="3436379"/>
                </a:lnTo>
                <a:lnTo>
                  <a:pt x="0" y="0"/>
                </a:lnTo>
                <a:close/>
              </a:path>
            </a:pathLst>
          </a:custGeom>
          <a:blipFill>
            <a:blip r:embed="rId2"/>
            <a:stretch>
              <a:fillRect/>
            </a:stretch>
          </a:blipFill>
        </p:spPr>
      </p:sp>
      <p:grpSp>
        <p:nvGrpSpPr>
          <p:cNvPr id="47" name="Group 47"/>
          <p:cNvGrpSpPr>
            <a:grpSpLocks noChangeAspect="1"/>
          </p:cNvGrpSpPr>
          <p:nvPr/>
        </p:nvGrpSpPr>
        <p:grpSpPr>
          <a:xfrm>
            <a:off x="5022818" y="2513343"/>
            <a:ext cx="2117708" cy="2449302"/>
            <a:chOff x="0" y="0"/>
            <a:chExt cx="4428490" cy="5121910"/>
          </a:xfrm>
        </p:grpSpPr>
        <p:sp>
          <p:nvSpPr>
            <p:cNvPr id="48" name="Freeform 48" descr="G:\dds\DDS (2)\4. CHU ET PARTENAIRES\4.8 AFDS\Année 2025 AFDS NATIONALE\Communication\Visuels communication\Photo - RDV Assemblée Nationale - 10.12.2024.jpg"/>
            <p:cNvSpPr/>
            <p:nvPr/>
          </p:nvSpPr>
          <p:spPr>
            <a:xfrm>
              <a:off x="325120" y="509270"/>
              <a:ext cx="3675380" cy="3553460"/>
            </a:xfrm>
            <a:custGeom>
              <a:avLst/>
              <a:gdLst/>
              <a:ahLst/>
              <a:cxnLst/>
              <a:rect l="l" t="t" r="r" b="b"/>
              <a:pathLst>
                <a:path w="3675380" h="3553460">
                  <a:moveTo>
                    <a:pt x="3382010" y="1270"/>
                  </a:moveTo>
                  <a:lnTo>
                    <a:pt x="12700" y="290830"/>
                  </a:lnTo>
                  <a:cubicBezTo>
                    <a:pt x="5080" y="290830"/>
                    <a:pt x="0" y="298450"/>
                    <a:pt x="0" y="306070"/>
                  </a:cubicBezTo>
                  <a:lnTo>
                    <a:pt x="278130" y="3540760"/>
                  </a:lnTo>
                  <a:cubicBezTo>
                    <a:pt x="279400" y="3548380"/>
                    <a:pt x="285750" y="3553460"/>
                    <a:pt x="293370" y="3553460"/>
                  </a:cubicBezTo>
                  <a:lnTo>
                    <a:pt x="3662680" y="3262630"/>
                  </a:lnTo>
                  <a:cubicBezTo>
                    <a:pt x="3670300" y="3261360"/>
                    <a:pt x="3675380" y="3255010"/>
                    <a:pt x="3675380" y="3247390"/>
                  </a:cubicBezTo>
                  <a:lnTo>
                    <a:pt x="3397250" y="13970"/>
                  </a:lnTo>
                  <a:cubicBezTo>
                    <a:pt x="3395980" y="6350"/>
                    <a:pt x="3389630" y="0"/>
                    <a:pt x="3382010" y="1270"/>
                  </a:cubicBezTo>
                  <a:close/>
                </a:path>
              </a:pathLst>
            </a:custGeom>
            <a:blipFill>
              <a:blip r:embed="rId6"/>
              <a:stretch>
                <a:fillRect t="-18975" b="-18975"/>
              </a:stretch>
            </a:blipFill>
          </p:spPr>
        </p:sp>
        <p:sp>
          <p:nvSpPr>
            <p:cNvPr id="49" name="Freeform 49"/>
            <p:cNvSpPr/>
            <p:nvPr/>
          </p:nvSpPr>
          <p:spPr>
            <a:xfrm>
              <a:off x="-2540" y="172720"/>
              <a:ext cx="4295140" cy="4847590"/>
            </a:xfrm>
            <a:custGeom>
              <a:avLst/>
              <a:gdLst/>
              <a:ahLst/>
              <a:cxnLst/>
              <a:rect l="l" t="t" r="r" b="b"/>
              <a:pathLst>
                <a:path w="4295140" h="4847590">
                  <a:moveTo>
                    <a:pt x="3916680" y="127000"/>
                  </a:moveTo>
                  <a:cubicBezTo>
                    <a:pt x="3915410" y="119380"/>
                    <a:pt x="3909060" y="114300"/>
                    <a:pt x="3901440" y="114300"/>
                  </a:cubicBezTo>
                  <a:lnTo>
                    <a:pt x="3792220" y="123190"/>
                  </a:lnTo>
                  <a:lnTo>
                    <a:pt x="3792220" y="13970"/>
                  </a:lnTo>
                  <a:cubicBezTo>
                    <a:pt x="3792220" y="6350"/>
                    <a:pt x="3785870" y="0"/>
                    <a:pt x="3778250" y="0"/>
                  </a:cubicBezTo>
                  <a:lnTo>
                    <a:pt x="13970" y="0"/>
                  </a:lnTo>
                  <a:cubicBezTo>
                    <a:pt x="6350" y="0"/>
                    <a:pt x="0" y="6350"/>
                    <a:pt x="0" y="13970"/>
                  </a:cubicBezTo>
                  <a:lnTo>
                    <a:pt x="0" y="4411980"/>
                  </a:lnTo>
                  <a:cubicBezTo>
                    <a:pt x="0" y="4419600"/>
                    <a:pt x="6350" y="4425950"/>
                    <a:pt x="13970" y="4425950"/>
                  </a:cubicBezTo>
                  <a:lnTo>
                    <a:pt x="480060" y="4425950"/>
                  </a:lnTo>
                  <a:lnTo>
                    <a:pt x="515620" y="4834890"/>
                  </a:lnTo>
                  <a:cubicBezTo>
                    <a:pt x="515620" y="4842510"/>
                    <a:pt x="523240" y="4847590"/>
                    <a:pt x="530860" y="4847590"/>
                  </a:cubicBezTo>
                  <a:lnTo>
                    <a:pt x="4282440" y="4525010"/>
                  </a:lnTo>
                  <a:cubicBezTo>
                    <a:pt x="4290060" y="4525010"/>
                    <a:pt x="4295140" y="4517390"/>
                    <a:pt x="4295140" y="4511040"/>
                  </a:cubicBezTo>
                  <a:lnTo>
                    <a:pt x="3916680" y="127000"/>
                  </a:lnTo>
                  <a:close/>
                  <a:moveTo>
                    <a:pt x="3581400" y="349250"/>
                  </a:moveTo>
                  <a:lnTo>
                    <a:pt x="3581400" y="3465830"/>
                  </a:lnTo>
                  <a:cubicBezTo>
                    <a:pt x="3581400" y="3473450"/>
                    <a:pt x="3575050" y="3479800"/>
                    <a:pt x="3567430" y="3479800"/>
                  </a:cubicBezTo>
                  <a:lnTo>
                    <a:pt x="571500" y="3479800"/>
                  </a:lnTo>
                  <a:lnTo>
                    <a:pt x="327660" y="642620"/>
                  </a:lnTo>
                  <a:cubicBezTo>
                    <a:pt x="327660" y="635000"/>
                    <a:pt x="332740" y="628650"/>
                    <a:pt x="340360" y="627380"/>
                  </a:cubicBezTo>
                  <a:lnTo>
                    <a:pt x="3581400" y="349250"/>
                  </a:lnTo>
                  <a:close/>
                  <a:moveTo>
                    <a:pt x="186690" y="205740"/>
                  </a:moveTo>
                  <a:lnTo>
                    <a:pt x="2835910" y="205740"/>
                  </a:lnTo>
                  <a:lnTo>
                    <a:pt x="172720" y="434340"/>
                  </a:lnTo>
                  <a:lnTo>
                    <a:pt x="172720" y="219710"/>
                  </a:lnTo>
                  <a:cubicBezTo>
                    <a:pt x="172720" y="212090"/>
                    <a:pt x="179070" y="205740"/>
                    <a:pt x="186690" y="205740"/>
                  </a:cubicBezTo>
                  <a:close/>
                  <a:moveTo>
                    <a:pt x="186690" y="3479800"/>
                  </a:moveTo>
                  <a:cubicBezTo>
                    <a:pt x="179070" y="3479800"/>
                    <a:pt x="172720" y="3473450"/>
                    <a:pt x="172720" y="3465830"/>
                  </a:cubicBezTo>
                  <a:lnTo>
                    <a:pt x="172720" y="854710"/>
                  </a:lnTo>
                  <a:lnTo>
                    <a:pt x="398780" y="3479800"/>
                  </a:lnTo>
                  <a:lnTo>
                    <a:pt x="186690" y="3479800"/>
                  </a:lnTo>
                  <a:close/>
                  <a:moveTo>
                    <a:pt x="3990340" y="3597910"/>
                  </a:moveTo>
                  <a:lnTo>
                    <a:pt x="3792220" y="3614419"/>
                  </a:lnTo>
                  <a:lnTo>
                    <a:pt x="3792220" y="1137919"/>
                  </a:lnTo>
                  <a:lnTo>
                    <a:pt x="4003040" y="3583940"/>
                  </a:lnTo>
                  <a:cubicBezTo>
                    <a:pt x="4003040" y="3591560"/>
                    <a:pt x="3997960" y="3597910"/>
                    <a:pt x="3990340" y="3597910"/>
                  </a:cubicBezTo>
                  <a:close/>
                </a:path>
              </a:pathLst>
            </a:custGeom>
            <a:solidFill>
              <a:srgbClr val="E2DADA"/>
            </a:solidFill>
          </p:spPr>
        </p:sp>
        <p:sp>
          <p:nvSpPr>
            <p:cNvPr id="50" name="Freeform 50"/>
            <p:cNvSpPr/>
            <p:nvPr/>
          </p:nvSpPr>
          <p:spPr>
            <a:xfrm>
              <a:off x="172720" y="378460"/>
              <a:ext cx="3409950" cy="3274060"/>
            </a:xfrm>
            <a:custGeom>
              <a:avLst/>
              <a:gdLst/>
              <a:ahLst/>
              <a:cxnLst/>
              <a:rect l="l" t="t" r="r" b="b"/>
              <a:pathLst>
                <a:path w="3409950" h="3274060">
                  <a:moveTo>
                    <a:pt x="3395980" y="0"/>
                  </a:moveTo>
                  <a:lnTo>
                    <a:pt x="13970" y="0"/>
                  </a:lnTo>
                  <a:cubicBezTo>
                    <a:pt x="6350" y="0"/>
                    <a:pt x="0" y="6350"/>
                    <a:pt x="0" y="13970"/>
                  </a:cubicBezTo>
                  <a:lnTo>
                    <a:pt x="0" y="3260090"/>
                  </a:lnTo>
                  <a:cubicBezTo>
                    <a:pt x="0" y="3267710"/>
                    <a:pt x="6350" y="3274060"/>
                    <a:pt x="13970" y="3274060"/>
                  </a:cubicBezTo>
                  <a:lnTo>
                    <a:pt x="3395980" y="3274060"/>
                  </a:lnTo>
                  <a:cubicBezTo>
                    <a:pt x="3403600" y="3274060"/>
                    <a:pt x="3409950" y="3267710"/>
                    <a:pt x="3409950" y="3260090"/>
                  </a:cubicBezTo>
                  <a:lnTo>
                    <a:pt x="3409950" y="13970"/>
                  </a:lnTo>
                  <a:cubicBezTo>
                    <a:pt x="3408680" y="6350"/>
                    <a:pt x="3402330" y="0"/>
                    <a:pt x="3395980" y="0"/>
                  </a:cubicBezTo>
                  <a:close/>
                </a:path>
              </a:pathLst>
            </a:custGeom>
            <a:blipFill>
              <a:blip r:embed="rId9"/>
              <a:stretch>
                <a:fillRect l="-5452" t="-212226" r="-192597" b="-2124"/>
              </a:stretch>
            </a:blipFill>
          </p:spPr>
        </p:sp>
        <p:sp>
          <p:nvSpPr>
            <p:cNvPr id="51" name="Freeform 51"/>
            <p:cNvSpPr/>
            <p:nvPr/>
          </p:nvSpPr>
          <p:spPr>
            <a:xfrm>
              <a:off x="1270" y="177800"/>
              <a:ext cx="4305300" cy="4842510"/>
            </a:xfrm>
            <a:custGeom>
              <a:avLst/>
              <a:gdLst/>
              <a:ahLst/>
              <a:cxnLst/>
              <a:rect l="l" t="t" r="r" b="b"/>
              <a:pathLst>
                <a:path w="4305300" h="4842510">
                  <a:moveTo>
                    <a:pt x="3810000" y="1483360"/>
                  </a:moveTo>
                  <a:lnTo>
                    <a:pt x="3991610" y="3581400"/>
                  </a:lnTo>
                  <a:cubicBezTo>
                    <a:pt x="3991610" y="3586480"/>
                    <a:pt x="3990340" y="3590290"/>
                    <a:pt x="3986530" y="3594100"/>
                  </a:cubicBezTo>
                  <a:lnTo>
                    <a:pt x="3990340" y="3594100"/>
                  </a:lnTo>
                  <a:cubicBezTo>
                    <a:pt x="3996690" y="3594100"/>
                    <a:pt x="4001770" y="3587750"/>
                    <a:pt x="4001770" y="3581400"/>
                  </a:cubicBezTo>
                  <a:lnTo>
                    <a:pt x="3810000" y="1380490"/>
                  </a:lnTo>
                  <a:lnTo>
                    <a:pt x="3810000" y="1483360"/>
                  </a:lnTo>
                  <a:close/>
                  <a:moveTo>
                    <a:pt x="3581400" y="209550"/>
                  </a:moveTo>
                  <a:cubicBezTo>
                    <a:pt x="3581400" y="209550"/>
                    <a:pt x="3578860" y="201930"/>
                    <a:pt x="3568700" y="200660"/>
                  </a:cubicBezTo>
                  <a:lnTo>
                    <a:pt x="173990" y="200660"/>
                  </a:lnTo>
                  <a:cubicBezTo>
                    <a:pt x="167640" y="200660"/>
                    <a:pt x="160020" y="203200"/>
                    <a:pt x="160020" y="210820"/>
                  </a:cubicBezTo>
                  <a:lnTo>
                    <a:pt x="162560" y="217170"/>
                  </a:lnTo>
                  <a:cubicBezTo>
                    <a:pt x="165100" y="213360"/>
                    <a:pt x="170180" y="212090"/>
                    <a:pt x="173990" y="212090"/>
                  </a:cubicBezTo>
                  <a:lnTo>
                    <a:pt x="3571240" y="212090"/>
                  </a:lnTo>
                  <a:lnTo>
                    <a:pt x="3571240" y="3463290"/>
                  </a:lnTo>
                  <a:cubicBezTo>
                    <a:pt x="3571240" y="3468370"/>
                    <a:pt x="3568700" y="3472180"/>
                    <a:pt x="3566160" y="3474720"/>
                  </a:cubicBezTo>
                  <a:lnTo>
                    <a:pt x="3569970" y="3474720"/>
                  </a:lnTo>
                  <a:cubicBezTo>
                    <a:pt x="3576320" y="3474720"/>
                    <a:pt x="3581400" y="3469640"/>
                    <a:pt x="3581400" y="3463290"/>
                  </a:cubicBezTo>
                  <a:lnTo>
                    <a:pt x="3581400" y="209550"/>
                  </a:lnTo>
                  <a:close/>
                  <a:moveTo>
                    <a:pt x="4296410" y="4518660"/>
                  </a:moveTo>
                  <a:lnTo>
                    <a:pt x="543560" y="4841240"/>
                  </a:lnTo>
                  <a:lnTo>
                    <a:pt x="529590" y="4842510"/>
                  </a:lnTo>
                  <a:lnTo>
                    <a:pt x="528320" y="4842510"/>
                  </a:lnTo>
                  <a:cubicBezTo>
                    <a:pt x="520700" y="4842510"/>
                    <a:pt x="514350" y="4837430"/>
                    <a:pt x="513080" y="4829810"/>
                  </a:cubicBezTo>
                  <a:lnTo>
                    <a:pt x="511810" y="4815840"/>
                  </a:lnTo>
                  <a:cubicBezTo>
                    <a:pt x="511810" y="4817110"/>
                    <a:pt x="513080" y="4819650"/>
                    <a:pt x="513080" y="4820920"/>
                  </a:cubicBezTo>
                  <a:lnTo>
                    <a:pt x="478790" y="4422140"/>
                  </a:lnTo>
                  <a:lnTo>
                    <a:pt x="13970" y="4422140"/>
                  </a:lnTo>
                  <a:cubicBezTo>
                    <a:pt x="6350" y="4422140"/>
                    <a:pt x="0" y="4415790"/>
                    <a:pt x="0" y="4408170"/>
                  </a:cubicBezTo>
                  <a:lnTo>
                    <a:pt x="0" y="8890"/>
                  </a:lnTo>
                  <a:cubicBezTo>
                    <a:pt x="0" y="5080"/>
                    <a:pt x="1270" y="2540"/>
                    <a:pt x="3810" y="0"/>
                  </a:cubicBezTo>
                  <a:lnTo>
                    <a:pt x="13970" y="8890"/>
                  </a:lnTo>
                  <a:lnTo>
                    <a:pt x="13970" y="4408170"/>
                  </a:lnTo>
                  <a:lnTo>
                    <a:pt x="3790950" y="4408170"/>
                  </a:lnTo>
                  <a:lnTo>
                    <a:pt x="3804920" y="4418330"/>
                  </a:lnTo>
                  <a:cubicBezTo>
                    <a:pt x="3802380" y="4420870"/>
                    <a:pt x="3799840" y="4422140"/>
                    <a:pt x="3796030" y="4422140"/>
                  </a:cubicBezTo>
                  <a:lnTo>
                    <a:pt x="491490" y="4422140"/>
                  </a:lnTo>
                  <a:lnTo>
                    <a:pt x="527050" y="4828540"/>
                  </a:lnTo>
                  <a:lnTo>
                    <a:pt x="4290060" y="4505960"/>
                  </a:lnTo>
                  <a:lnTo>
                    <a:pt x="4305300" y="4514850"/>
                  </a:lnTo>
                  <a:cubicBezTo>
                    <a:pt x="4302760" y="4517390"/>
                    <a:pt x="4300220" y="4518660"/>
                    <a:pt x="4296410" y="4518660"/>
                  </a:cubicBezTo>
                  <a:close/>
                </a:path>
              </a:pathLst>
            </a:custGeom>
            <a:solidFill>
              <a:srgbClr val="3C3333"/>
            </a:solidFill>
          </p:spPr>
        </p:sp>
        <p:sp>
          <p:nvSpPr>
            <p:cNvPr id="52" name="Freeform 52"/>
            <p:cNvSpPr/>
            <p:nvPr/>
          </p:nvSpPr>
          <p:spPr>
            <a:xfrm>
              <a:off x="5080" y="172720"/>
              <a:ext cx="4305300" cy="4519930"/>
            </a:xfrm>
            <a:custGeom>
              <a:avLst/>
              <a:gdLst/>
              <a:ahLst/>
              <a:cxnLst/>
              <a:rect l="l" t="t" r="r" b="b"/>
              <a:pathLst>
                <a:path w="4305300" h="4519930">
                  <a:moveTo>
                    <a:pt x="3573780" y="3478530"/>
                  </a:moveTo>
                  <a:cubicBezTo>
                    <a:pt x="3571240" y="3481070"/>
                    <a:pt x="3567430" y="3483610"/>
                    <a:pt x="3563620" y="3483610"/>
                  </a:cubicBezTo>
                  <a:lnTo>
                    <a:pt x="170180" y="3483610"/>
                  </a:lnTo>
                  <a:cubicBezTo>
                    <a:pt x="163830" y="3483610"/>
                    <a:pt x="160020" y="3479800"/>
                    <a:pt x="157480" y="3474720"/>
                  </a:cubicBezTo>
                  <a:cubicBezTo>
                    <a:pt x="154940" y="3472180"/>
                    <a:pt x="153670" y="3469640"/>
                    <a:pt x="153670" y="3465830"/>
                  </a:cubicBezTo>
                  <a:lnTo>
                    <a:pt x="153670" y="219710"/>
                  </a:lnTo>
                  <a:cubicBezTo>
                    <a:pt x="153670" y="215900"/>
                    <a:pt x="156210" y="212090"/>
                    <a:pt x="158750" y="209550"/>
                  </a:cubicBezTo>
                  <a:lnTo>
                    <a:pt x="167640" y="217170"/>
                  </a:lnTo>
                  <a:lnTo>
                    <a:pt x="167640" y="3465830"/>
                  </a:lnTo>
                  <a:cubicBezTo>
                    <a:pt x="167640" y="3467100"/>
                    <a:pt x="167640" y="3468370"/>
                    <a:pt x="168910" y="3469640"/>
                  </a:cubicBezTo>
                  <a:lnTo>
                    <a:pt x="3563620" y="3469640"/>
                  </a:lnTo>
                  <a:cubicBezTo>
                    <a:pt x="3564890" y="3469640"/>
                    <a:pt x="3566160" y="3468370"/>
                    <a:pt x="3567430" y="3468370"/>
                  </a:cubicBezTo>
                  <a:lnTo>
                    <a:pt x="3573780" y="3478530"/>
                  </a:lnTo>
                  <a:close/>
                  <a:moveTo>
                    <a:pt x="4305300" y="4508500"/>
                  </a:moveTo>
                  <a:cubicBezTo>
                    <a:pt x="4305300" y="4512310"/>
                    <a:pt x="4304030" y="4516120"/>
                    <a:pt x="4298950" y="4519930"/>
                  </a:cubicBezTo>
                  <a:lnTo>
                    <a:pt x="4283710" y="4511040"/>
                  </a:lnTo>
                  <a:lnTo>
                    <a:pt x="3907790" y="132080"/>
                  </a:lnTo>
                  <a:lnTo>
                    <a:pt x="3906520" y="124460"/>
                  </a:lnTo>
                  <a:cubicBezTo>
                    <a:pt x="3906520" y="124460"/>
                    <a:pt x="3906520" y="114300"/>
                    <a:pt x="3893820" y="114300"/>
                  </a:cubicBezTo>
                  <a:lnTo>
                    <a:pt x="3806190" y="121920"/>
                  </a:lnTo>
                  <a:lnTo>
                    <a:pt x="3806190" y="3604260"/>
                  </a:lnTo>
                  <a:lnTo>
                    <a:pt x="3982720" y="3589020"/>
                  </a:lnTo>
                  <a:cubicBezTo>
                    <a:pt x="3983990" y="3589020"/>
                    <a:pt x="3985260" y="3587750"/>
                    <a:pt x="3986530" y="3587750"/>
                  </a:cubicBezTo>
                  <a:lnTo>
                    <a:pt x="3992880" y="3595370"/>
                  </a:lnTo>
                  <a:cubicBezTo>
                    <a:pt x="3990340" y="3599180"/>
                    <a:pt x="3986530" y="3601720"/>
                    <a:pt x="3982720" y="3601720"/>
                  </a:cubicBezTo>
                  <a:lnTo>
                    <a:pt x="3806190" y="3616960"/>
                  </a:lnTo>
                  <a:lnTo>
                    <a:pt x="3806190" y="4413250"/>
                  </a:lnTo>
                  <a:cubicBezTo>
                    <a:pt x="3806190" y="4417060"/>
                    <a:pt x="3803650" y="4420871"/>
                    <a:pt x="3801110" y="4423410"/>
                  </a:cubicBezTo>
                  <a:lnTo>
                    <a:pt x="3785870" y="4413250"/>
                  </a:lnTo>
                  <a:lnTo>
                    <a:pt x="3785870" y="13970"/>
                  </a:lnTo>
                  <a:lnTo>
                    <a:pt x="8890" y="13970"/>
                  </a:lnTo>
                  <a:lnTo>
                    <a:pt x="0" y="5080"/>
                  </a:lnTo>
                  <a:cubicBezTo>
                    <a:pt x="2540" y="2540"/>
                    <a:pt x="6350" y="0"/>
                    <a:pt x="10160" y="0"/>
                  </a:cubicBezTo>
                  <a:lnTo>
                    <a:pt x="3792220" y="0"/>
                  </a:lnTo>
                  <a:cubicBezTo>
                    <a:pt x="3799840" y="0"/>
                    <a:pt x="3806190" y="6350"/>
                    <a:pt x="3806190" y="13970"/>
                  </a:cubicBezTo>
                  <a:lnTo>
                    <a:pt x="3806190" y="101600"/>
                  </a:lnTo>
                  <a:lnTo>
                    <a:pt x="3900170" y="92710"/>
                  </a:lnTo>
                  <a:cubicBezTo>
                    <a:pt x="3900170" y="92710"/>
                    <a:pt x="3923030" y="92710"/>
                    <a:pt x="3926840" y="109220"/>
                  </a:cubicBezTo>
                  <a:lnTo>
                    <a:pt x="3931920" y="171450"/>
                  </a:lnTo>
                  <a:lnTo>
                    <a:pt x="4305300" y="4508500"/>
                  </a:lnTo>
                  <a:close/>
                  <a:moveTo>
                    <a:pt x="3797300" y="15240"/>
                  </a:moveTo>
                  <a:cubicBezTo>
                    <a:pt x="3799840" y="17780"/>
                    <a:pt x="3802380" y="19050"/>
                    <a:pt x="3803650" y="21590"/>
                  </a:cubicBezTo>
                  <a:cubicBezTo>
                    <a:pt x="3802380" y="17780"/>
                    <a:pt x="3799840" y="16510"/>
                    <a:pt x="3797300" y="15240"/>
                  </a:cubicBezTo>
                  <a:close/>
                </a:path>
              </a:pathLst>
            </a:custGeom>
            <a:solidFill>
              <a:srgbClr val="FFFFFF"/>
            </a:solidFill>
          </p:spPr>
        </p:sp>
        <p:sp>
          <p:nvSpPr>
            <p:cNvPr id="53" name="Freeform 53"/>
            <p:cNvSpPr/>
            <p:nvPr/>
          </p:nvSpPr>
          <p:spPr>
            <a:xfrm>
              <a:off x="3409951" y="0"/>
              <a:ext cx="274319" cy="1045210"/>
            </a:xfrm>
            <a:custGeom>
              <a:avLst/>
              <a:gdLst/>
              <a:ahLst/>
              <a:cxnLst/>
              <a:rect l="l" t="t" r="r" b="b"/>
              <a:pathLst>
                <a:path w="274319" h="1045210">
                  <a:moveTo>
                    <a:pt x="265429" y="966470"/>
                  </a:moveTo>
                  <a:cubicBezTo>
                    <a:pt x="270509" y="953770"/>
                    <a:pt x="273049" y="941070"/>
                    <a:pt x="274319" y="927100"/>
                  </a:cubicBezTo>
                  <a:lnTo>
                    <a:pt x="274319" y="762000"/>
                  </a:lnTo>
                  <a:lnTo>
                    <a:pt x="273049" y="762000"/>
                  </a:lnTo>
                  <a:lnTo>
                    <a:pt x="273049" y="369570"/>
                  </a:lnTo>
                  <a:cubicBezTo>
                    <a:pt x="269239" y="328930"/>
                    <a:pt x="217169" y="298450"/>
                    <a:pt x="184149" y="298450"/>
                  </a:cubicBezTo>
                  <a:lnTo>
                    <a:pt x="152399" y="298450"/>
                  </a:lnTo>
                  <a:cubicBezTo>
                    <a:pt x="102869" y="298450"/>
                    <a:pt x="63499" y="337820"/>
                    <a:pt x="63499" y="387350"/>
                  </a:cubicBezTo>
                  <a:lnTo>
                    <a:pt x="63499" y="852170"/>
                  </a:lnTo>
                  <a:lnTo>
                    <a:pt x="97789" y="852170"/>
                  </a:lnTo>
                  <a:lnTo>
                    <a:pt x="97789" y="387350"/>
                  </a:lnTo>
                  <a:cubicBezTo>
                    <a:pt x="97789" y="356870"/>
                    <a:pt x="121919" y="332740"/>
                    <a:pt x="152399" y="332740"/>
                  </a:cubicBezTo>
                  <a:lnTo>
                    <a:pt x="184149" y="332740"/>
                  </a:lnTo>
                  <a:cubicBezTo>
                    <a:pt x="210819" y="332740"/>
                    <a:pt x="237489" y="360680"/>
                    <a:pt x="238759" y="378460"/>
                  </a:cubicBezTo>
                  <a:lnTo>
                    <a:pt x="238759" y="924560"/>
                  </a:lnTo>
                  <a:cubicBezTo>
                    <a:pt x="238759" y="988060"/>
                    <a:pt x="184149" y="1010920"/>
                    <a:pt x="151129" y="1010920"/>
                  </a:cubicBezTo>
                  <a:lnTo>
                    <a:pt x="151129" y="1012190"/>
                  </a:lnTo>
                  <a:lnTo>
                    <a:pt x="109219" y="1012190"/>
                  </a:lnTo>
                  <a:cubicBezTo>
                    <a:pt x="62229" y="1012190"/>
                    <a:pt x="35559" y="974090"/>
                    <a:pt x="35559" y="927100"/>
                  </a:cubicBezTo>
                  <a:lnTo>
                    <a:pt x="35559" y="118110"/>
                  </a:lnTo>
                  <a:cubicBezTo>
                    <a:pt x="35559" y="71120"/>
                    <a:pt x="73659" y="33020"/>
                    <a:pt x="120649" y="33020"/>
                  </a:cubicBezTo>
                  <a:lnTo>
                    <a:pt x="161290" y="33020"/>
                  </a:lnTo>
                  <a:cubicBezTo>
                    <a:pt x="208280" y="33020"/>
                    <a:pt x="233680" y="74930"/>
                    <a:pt x="233680" y="121920"/>
                  </a:cubicBezTo>
                  <a:lnTo>
                    <a:pt x="233680" y="172720"/>
                  </a:lnTo>
                  <a:lnTo>
                    <a:pt x="265430" y="172720"/>
                  </a:lnTo>
                  <a:lnTo>
                    <a:pt x="266700" y="121920"/>
                  </a:lnTo>
                  <a:cubicBezTo>
                    <a:pt x="266700" y="57150"/>
                    <a:pt x="226060" y="0"/>
                    <a:pt x="160020" y="0"/>
                  </a:cubicBezTo>
                  <a:lnTo>
                    <a:pt x="119380" y="0"/>
                  </a:lnTo>
                  <a:cubicBezTo>
                    <a:pt x="53340" y="0"/>
                    <a:pt x="0" y="53340"/>
                    <a:pt x="0" y="119380"/>
                  </a:cubicBezTo>
                  <a:lnTo>
                    <a:pt x="0" y="925830"/>
                  </a:lnTo>
                  <a:cubicBezTo>
                    <a:pt x="0" y="991870"/>
                    <a:pt x="41910" y="1045210"/>
                    <a:pt x="107950" y="1045210"/>
                  </a:cubicBezTo>
                  <a:lnTo>
                    <a:pt x="152400" y="1045210"/>
                  </a:lnTo>
                  <a:cubicBezTo>
                    <a:pt x="181610" y="1045210"/>
                    <a:pt x="208280" y="1035050"/>
                    <a:pt x="228600" y="1017270"/>
                  </a:cubicBezTo>
                  <a:cubicBezTo>
                    <a:pt x="242570" y="1005840"/>
                    <a:pt x="254000" y="991870"/>
                    <a:pt x="261620" y="974090"/>
                  </a:cubicBezTo>
                  <a:cubicBezTo>
                    <a:pt x="262890" y="972820"/>
                    <a:pt x="262890" y="970280"/>
                    <a:pt x="264160" y="969010"/>
                  </a:cubicBezTo>
                  <a:cubicBezTo>
                    <a:pt x="265430" y="969010"/>
                    <a:pt x="265430" y="967740"/>
                    <a:pt x="265430" y="966470"/>
                  </a:cubicBezTo>
                  <a:close/>
                </a:path>
              </a:pathLst>
            </a:custGeom>
            <a:solidFill>
              <a:srgbClr val="A99D9D"/>
            </a:solidFill>
          </p:spPr>
        </p:sp>
        <p:sp>
          <p:nvSpPr>
            <p:cNvPr id="54" name="Freeform 54"/>
            <p:cNvSpPr/>
            <p:nvPr/>
          </p:nvSpPr>
          <p:spPr>
            <a:xfrm>
              <a:off x="3415028" y="15240"/>
              <a:ext cx="266700" cy="1032510"/>
            </a:xfrm>
            <a:custGeom>
              <a:avLst/>
              <a:gdLst/>
              <a:ahLst/>
              <a:cxnLst/>
              <a:rect l="l" t="t" r="r" b="b"/>
              <a:pathLst>
                <a:path w="266700" h="1032510">
                  <a:moveTo>
                    <a:pt x="261622" y="749300"/>
                  </a:moveTo>
                  <a:lnTo>
                    <a:pt x="261622" y="723900"/>
                  </a:lnTo>
                  <a:cubicBezTo>
                    <a:pt x="259082" y="598170"/>
                    <a:pt x="257812" y="490220"/>
                    <a:pt x="256542" y="364490"/>
                  </a:cubicBezTo>
                  <a:lnTo>
                    <a:pt x="256542" y="358140"/>
                  </a:lnTo>
                  <a:lnTo>
                    <a:pt x="252732" y="359410"/>
                  </a:lnTo>
                  <a:lnTo>
                    <a:pt x="252732" y="364490"/>
                  </a:lnTo>
                  <a:lnTo>
                    <a:pt x="250192" y="521970"/>
                  </a:lnTo>
                  <a:lnTo>
                    <a:pt x="246382" y="695960"/>
                  </a:lnTo>
                  <a:lnTo>
                    <a:pt x="245112" y="745490"/>
                  </a:lnTo>
                  <a:lnTo>
                    <a:pt x="245112" y="750570"/>
                  </a:lnTo>
                  <a:lnTo>
                    <a:pt x="242572" y="872490"/>
                  </a:lnTo>
                  <a:cubicBezTo>
                    <a:pt x="242572" y="887730"/>
                    <a:pt x="242572" y="901700"/>
                    <a:pt x="241302" y="916940"/>
                  </a:cubicBezTo>
                  <a:cubicBezTo>
                    <a:pt x="240032" y="927100"/>
                    <a:pt x="238762" y="935990"/>
                    <a:pt x="234952" y="944880"/>
                  </a:cubicBezTo>
                  <a:cubicBezTo>
                    <a:pt x="232412" y="949960"/>
                    <a:pt x="231142" y="955040"/>
                    <a:pt x="227332" y="960120"/>
                  </a:cubicBezTo>
                  <a:cubicBezTo>
                    <a:pt x="218442" y="972820"/>
                    <a:pt x="207012" y="982980"/>
                    <a:pt x="193042" y="989330"/>
                  </a:cubicBezTo>
                  <a:cubicBezTo>
                    <a:pt x="182882" y="994410"/>
                    <a:pt x="162562" y="1000760"/>
                    <a:pt x="148592" y="1003300"/>
                  </a:cubicBezTo>
                  <a:lnTo>
                    <a:pt x="104142" y="1003300"/>
                  </a:lnTo>
                  <a:lnTo>
                    <a:pt x="90172" y="1002030"/>
                  </a:lnTo>
                  <a:cubicBezTo>
                    <a:pt x="85092" y="1000760"/>
                    <a:pt x="81281" y="999490"/>
                    <a:pt x="76202" y="998220"/>
                  </a:cubicBezTo>
                  <a:cubicBezTo>
                    <a:pt x="58422" y="991870"/>
                    <a:pt x="53342" y="980440"/>
                    <a:pt x="41911" y="963930"/>
                  </a:cubicBezTo>
                  <a:cubicBezTo>
                    <a:pt x="36831" y="955040"/>
                    <a:pt x="31752" y="947420"/>
                    <a:pt x="29211" y="937260"/>
                  </a:cubicBezTo>
                  <a:lnTo>
                    <a:pt x="26671" y="929640"/>
                  </a:lnTo>
                  <a:cubicBezTo>
                    <a:pt x="26671" y="927100"/>
                    <a:pt x="26671" y="925830"/>
                    <a:pt x="25401" y="923290"/>
                  </a:cubicBezTo>
                  <a:lnTo>
                    <a:pt x="24131" y="916940"/>
                  </a:lnTo>
                  <a:lnTo>
                    <a:pt x="24131" y="909320"/>
                  </a:lnTo>
                  <a:lnTo>
                    <a:pt x="22861" y="855980"/>
                  </a:lnTo>
                  <a:lnTo>
                    <a:pt x="21591" y="749300"/>
                  </a:lnTo>
                  <a:lnTo>
                    <a:pt x="17781" y="537210"/>
                  </a:lnTo>
                  <a:cubicBezTo>
                    <a:pt x="16511" y="466090"/>
                    <a:pt x="15241" y="394970"/>
                    <a:pt x="15241" y="325120"/>
                  </a:cubicBezTo>
                  <a:cubicBezTo>
                    <a:pt x="13971" y="254000"/>
                    <a:pt x="13971" y="182880"/>
                    <a:pt x="13971" y="111760"/>
                  </a:cubicBezTo>
                  <a:cubicBezTo>
                    <a:pt x="13971" y="104140"/>
                    <a:pt x="15241" y="91440"/>
                    <a:pt x="16511" y="81280"/>
                  </a:cubicBezTo>
                  <a:lnTo>
                    <a:pt x="21591" y="66040"/>
                  </a:lnTo>
                  <a:cubicBezTo>
                    <a:pt x="22861" y="60960"/>
                    <a:pt x="26671" y="55880"/>
                    <a:pt x="29211" y="52070"/>
                  </a:cubicBezTo>
                  <a:cubicBezTo>
                    <a:pt x="40641" y="33020"/>
                    <a:pt x="57151" y="17780"/>
                    <a:pt x="76201" y="8890"/>
                  </a:cubicBezTo>
                  <a:cubicBezTo>
                    <a:pt x="86361" y="5080"/>
                    <a:pt x="100331" y="1270"/>
                    <a:pt x="107951" y="1270"/>
                  </a:cubicBezTo>
                  <a:lnTo>
                    <a:pt x="114301" y="0"/>
                  </a:lnTo>
                  <a:lnTo>
                    <a:pt x="156211" y="0"/>
                  </a:lnTo>
                  <a:lnTo>
                    <a:pt x="109221" y="0"/>
                  </a:lnTo>
                  <a:cubicBezTo>
                    <a:pt x="95251" y="1270"/>
                    <a:pt x="81281" y="5080"/>
                    <a:pt x="68581" y="11430"/>
                  </a:cubicBezTo>
                  <a:cubicBezTo>
                    <a:pt x="43181" y="24130"/>
                    <a:pt x="22861" y="49530"/>
                    <a:pt x="15241" y="77470"/>
                  </a:cubicBezTo>
                  <a:cubicBezTo>
                    <a:pt x="11431" y="91440"/>
                    <a:pt x="11431" y="106680"/>
                    <a:pt x="10161" y="123190"/>
                  </a:cubicBezTo>
                  <a:lnTo>
                    <a:pt x="8891" y="171450"/>
                  </a:lnTo>
                  <a:lnTo>
                    <a:pt x="6350" y="365760"/>
                  </a:lnTo>
                  <a:cubicBezTo>
                    <a:pt x="5080" y="495300"/>
                    <a:pt x="1270" y="624840"/>
                    <a:pt x="1270" y="755650"/>
                  </a:cubicBezTo>
                  <a:lnTo>
                    <a:pt x="0" y="853440"/>
                  </a:lnTo>
                  <a:lnTo>
                    <a:pt x="0" y="901700"/>
                  </a:lnTo>
                  <a:cubicBezTo>
                    <a:pt x="0" y="918210"/>
                    <a:pt x="0" y="934720"/>
                    <a:pt x="6350" y="949960"/>
                  </a:cubicBezTo>
                  <a:cubicBezTo>
                    <a:pt x="16510" y="980440"/>
                    <a:pt x="27941" y="1007110"/>
                    <a:pt x="57150" y="1021080"/>
                  </a:cubicBezTo>
                  <a:cubicBezTo>
                    <a:pt x="71120" y="1027430"/>
                    <a:pt x="87630" y="1031240"/>
                    <a:pt x="104141" y="1032510"/>
                  </a:cubicBezTo>
                  <a:lnTo>
                    <a:pt x="151131" y="1032510"/>
                  </a:lnTo>
                  <a:cubicBezTo>
                    <a:pt x="182881" y="1031240"/>
                    <a:pt x="213361" y="1017270"/>
                    <a:pt x="234951" y="995680"/>
                  </a:cubicBezTo>
                  <a:cubicBezTo>
                    <a:pt x="246381" y="985520"/>
                    <a:pt x="254001" y="971550"/>
                    <a:pt x="259081" y="957580"/>
                  </a:cubicBezTo>
                  <a:cubicBezTo>
                    <a:pt x="264161" y="943610"/>
                    <a:pt x="266701" y="929640"/>
                    <a:pt x="266701" y="913130"/>
                  </a:cubicBezTo>
                  <a:lnTo>
                    <a:pt x="261621" y="749300"/>
                  </a:lnTo>
                  <a:close/>
                </a:path>
              </a:pathLst>
            </a:custGeom>
            <a:solidFill>
              <a:srgbClr val="E2DADA"/>
            </a:solidFill>
          </p:spPr>
        </p:sp>
      </p:grpSp>
      <p:sp>
        <p:nvSpPr>
          <p:cNvPr id="55" name="Freeform 55"/>
          <p:cNvSpPr/>
          <p:nvPr/>
        </p:nvSpPr>
        <p:spPr>
          <a:xfrm rot="5400000">
            <a:off x="4878244" y="3126549"/>
            <a:ext cx="1718190" cy="1718190"/>
          </a:xfrm>
          <a:custGeom>
            <a:avLst/>
            <a:gdLst/>
            <a:ahLst/>
            <a:cxnLst/>
            <a:rect l="l" t="t" r="r" b="b"/>
            <a:pathLst>
              <a:path w="3436379" h="3436379">
                <a:moveTo>
                  <a:pt x="0" y="0"/>
                </a:moveTo>
                <a:lnTo>
                  <a:pt x="3436380" y="0"/>
                </a:lnTo>
                <a:lnTo>
                  <a:pt x="3436380" y="3436379"/>
                </a:lnTo>
                <a:lnTo>
                  <a:pt x="0" y="3436379"/>
                </a:lnTo>
                <a:lnTo>
                  <a:pt x="0" y="0"/>
                </a:lnTo>
                <a:close/>
              </a:path>
            </a:pathLst>
          </a:custGeom>
          <a:blipFill>
            <a:blip r:embed="rId2"/>
            <a:stretch>
              <a:fillRect/>
            </a:stretch>
          </a:blipFill>
        </p:spPr>
      </p:sp>
      <p:sp>
        <p:nvSpPr>
          <p:cNvPr id="56" name="Freeform 56"/>
          <p:cNvSpPr/>
          <p:nvPr/>
        </p:nvSpPr>
        <p:spPr>
          <a:xfrm rot="5150796">
            <a:off x="5815877" y="3960985"/>
            <a:ext cx="332626" cy="1718190"/>
          </a:xfrm>
          <a:custGeom>
            <a:avLst/>
            <a:gdLst/>
            <a:ahLst/>
            <a:cxnLst/>
            <a:rect l="l" t="t" r="r" b="b"/>
            <a:pathLst>
              <a:path w="665252" h="3436379">
                <a:moveTo>
                  <a:pt x="0" y="0"/>
                </a:moveTo>
                <a:lnTo>
                  <a:pt x="665252" y="0"/>
                </a:lnTo>
                <a:lnTo>
                  <a:pt x="665252" y="3436380"/>
                </a:lnTo>
                <a:lnTo>
                  <a:pt x="0" y="3436380"/>
                </a:lnTo>
                <a:lnTo>
                  <a:pt x="0" y="0"/>
                </a:lnTo>
                <a:close/>
              </a:path>
            </a:pathLst>
          </a:custGeom>
          <a:blipFill>
            <a:blip r:embed="rId2"/>
            <a:stretch>
              <a:fillRect l="-415119" r="-1434"/>
            </a:stretch>
          </a:blipFill>
        </p:spPr>
      </p:sp>
      <p:sp>
        <p:nvSpPr>
          <p:cNvPr id="57" name="Freeform 57"/>
          <p:cNvSpPr/>
          <p:nvPr/>
        </p:nvSpPr>
        <p:spPr>
          <a:xfrm rot="-1758163">
            <a:off x="-582" y="577948"/>
            <a:ext cx="874282" cy="252142"/>
          </a:xfrm>
          <a:custGeom>
            <a:avLst/>
            <a:gdLst/>
            <a:ahLst/>
            <a:cxnLst/>
            <a:rect l="l" t="t" r="r" b="b"/>
            <a:pathLst>
              <a:path w="1748564" h="504284">
                <a:moveTo>
                  <a:pt x="0" y="0"/>
                </a:moveTo>
                <a:lnTo>
                  <a:pt x="1748564" y="0"/>
                </a:lnTo>
                <a:lnTo>
                  <a:pt x="1748564" y="504284"/>
                </a:lnTo>
                <a:lnTo>
                  <a:pt x="0" y="504284"/>
                </a:lnTo>
                <a:lnTo>
                  <a:pt x="0" y="0"/>
                </a:lnTo>
                <a:close/>
              </a:path>
            </a:pathLst>
          </a:custGeom>
          <a:blipFill>
            <a:blip r:embed="rId10"/>
            <a:stretch>
              <a:fillRect t="-494" b="-494"/>
            </a:stretch>
          </a:blipFill>
        </p:spPr>
      </p:sp>
      <p:sp>
        <p:nvSpPr>
          <p:cNvPr id="58" name="Freeform 58"/>
          <p:cNvSpPr/>
          <p:nvPr/>
        </p:nvSpPr>
        <p:spPr>
          <a:xfrm rot="-1758163">
            <a:off x="2620425" y="2498304"/>
            <a:ext cx="874282" cy="252142"/>
          </a:xfrm>
          <a:custGeom>
            <a:avLst/>
            <a:gdLst/>
            <a:ahLst/>
            <a:cxnLst/>
            <a:rect l="l" t="t" r="r" b="b"/>
            <a:pathLst>
              <a:path w="1748564" h="504284">
                <a:moveTo>
                  <a:pt x="0" y="0"/>
                </a:moveTo>
                <a:lnTo>
                  <a:pt x="1748564" y="0"/>
                </a:lnTo>
                <a:lnTo>
                  <a:pt x="1748564" y="504284"/>
                </a:lnTo>
                <a:lnTo>
                  <a:pt x="0" y="504284"/>
                </a:lnTo>
                <a:lnTo>
                  <a:pt x="0" y="0"/>
                </a:lnTo>
                <a:close/>
              </a:path>
            </a:pathLst>
          </a:custGeom>
          <a:blipFill>
            <a:blip r:embed="rId10"/>
            <a:stretch>
              <a:fillRect t="-494" b="-494"/>
            </a:stretch>
          </a:blipFill>
        </p:spPr>
      </p:sp>
      <p:sp>
        <p:nvSpPr>
          <p:cNvPr id="59" name="Freeform 59"/>
          <p:cNvSpPr/>
          <p:nvPr/>
        </p:nvSpPr>
        <p:spPr>
          <a:xfrm rot="2072750">
            <a:off x="2177940" y="2974474"/>
            <a:ext cx="808005" cy="233028"/>
          </a:xfrm>
          <a:custGeom>
            <a:avLst/>
            <a:gdLst/>
            <a:ahLst/>
            <a:cxnLst/>
            <a:rect l="l" t="t" r="r" b="b"/>
            <a:pathLst>
              <a:path w="1616009" h="466055">
                <a:moveTo>
                  <a:pt x="0" y="0"/>
                </a:moveTo>
                <a:lnTo>
                  <a:pt x="1616008" y="0"/>
                </a:lnTo>
                <a:lnTo>
                  <a:pt x="1616008" y="466055"/>
                </a:lnTo>
                <a:lnTo>
                  <a:pt x="0" y="466055"/>
                </a:lnTo>
                <a:lnTo>
                  <a:pt x="0" y="0"/>
                </a:lnTo>
                <a:close/>
              </a:path>
            </a:pathLst>
          </a:custGeom>
          <a:blipFill>
            <a:blip r:embed="rId10"/>
            <a:stretch>
              <a:fillRect t="-494" b="-494"/>
            </a:stretch>
          </a:blipFill>
        </p:spPr>
      </p:sp>
      <p:sp>
        <p:nvSpPr>
          <p:cNvPr id="60" name="Freeform 60"/>
          <p:cNvSpPr/>
          <p:nvPr/>
        </p:nvSpPr>
        <p:spPr>
          <a:xfrm rot="8716757">
            <a:off x="4773023" y="2512008"/>
            <a:ext cx="853084" cy="246029"/>
          </a:xfrm>
          <a:custGeom>
            <a:avLst/>
            <a:gdLst/>
            <a:ahLst/>
            <a:cxnLst/>
            <a:rect l="l" t="t" r="r" b="b"/>
            <a:pathLst>
              <a:path w="1706168" h="492057">
                <a:moveTo>
                  <a:pt x="0" y="0"/>
                </a:moveTo>
                <a:lnTo>
                  <a:pt x="1706169" y="0"/>
                </a:lnTo>
                <a:lnTo>
                  <a:pt x="1706169" y="492057"/>
                </a:lnTo>
                <a:lnTo>
                  <a:pt x="0" y="492057"/>
                </a:lnTo>
                <a:lnTo>
                  <a:pt x="0" y="0"/>
                </a:lnTo>
                <a:close/>
              </a:path>
            </a:pathLst>
          </a:custGeom>
          <a:blipFill>
            <a:blip r:embed="rId10"/>
            <a:stretch>
              <a:fillRect t="-494" b="-494"/>
            </a:stretch>
          </a:blipFill>
        </p:spPr>
      </p:sp>
      <p:sp>
        <p:nvSpPr>
          <p:cNvPr id="62" name="Freeform 62"/>
          <p:cNvSpPr/>
          <p:nvPr/>
        </p:nvSpPr>
        <p:spPr>
          <a:xfrm rot="-8652341">
            <a:off x="5723260" y="439500"/>
            <a:ext cx="781129" cy="225277"/>
          </a:xfrm>
          <a:custGeom>
            <a:avLst/>
            <a:gdLst/>
            <a:ahLst/>
            <a:cxnLst/>
            <a:rect l="l" t="t" r="r" b="b"/>
            <a:pathLst>
              <a:path w="1562258" h="450553">
                <a:moveTo>
                  <a:pt x="0" y="0"/>
                </a:moveTo>
                <a:lnTo>
                  <a:pt x="1562258" y="0"/>
                </a:lnTo>
                <a:lnTo>
                  <a:pt x="1562258" y="450553"/>
                </a:lnTo>
                <a:lnTo>
                  <a:pt x="0" y="450553"/>
                </a:lnTo>
                <a:lnTo>
                  <a:pt x="0" y="0"/>
                </a:lnTo>
                <a:close/>
              </a:path>
            </a:pathLst>
          </a:custGeom>
          <a:blipFill>
            <a:blip r:embed="rId10"/>
            <a:stretch>
              <a:fillRect t="-494" b="-494"/>
            </a:stretch>
          </a:blipFill>
        </p:spPr>
      </p:sp>
      <p:sp>
        <p:nvSpPr>
          <p:cNvPr id="63" name="Freeform 63"/>
          <p:cNvSpPr/>
          <p:nvPr/>
        </p:nvSpPr>
        <p:spPr>
          <a:xfrm rot="-2630642">
            <a:off x="6473675" y="1822540"/>
            <a:ext cx="857503" cy="247303"/>
          </a:xfrm>
          <a:custGeom>
            <a:avLst/>
            <a:gdLst/>
            <a:ahLst/>
            <a:cxnLst/>
            <a:rect l="l" t="t" r="r" b="b"/>
            <a:pathLst>
              <a:path w="1715006" h="494606">
                <a:moveTo>
                  <a:pt x="0" y="0"/>
                </a:moveTo>
                <a:lnTo>
                  <a:pt x="1715006" y="0"/>
                </a:lnTo>
                <a:lnTo>
                  <a:pt x="1715006" y="494606"/>
                </a:lnTo>
                <a:lnTo>
                  <a:pt x="0" y="494606"/>
                </a:lnTo>
                <a:lnTo>
                  <a:pt x="0" y="0"/>
                </a:lnTo>
                <a:close/>
              </a:path>
            </a:pathLst>
          </a:custGeom>
          <a:blipFill>
            <a:blip r:embed="rId10"/>
            <a:stretch>
              <a:fillRect t="-494" b="-494"/>
            </a:stretch>
          </a:blipFill>
        </p:spPr>
      </p:sp>
      <p:sp>
        <p:nvSpPr>
          <p:cNvPr id="64" name="Freeform 64"/>
          <p:cNvSpPr/>
          <p:nvPr/>
        </p:nvSpPr>
        <p:spPr>
          <a:xfrm rot="-2821809">
            <a:off x="2016830" y="545511"/>
            <a:ext cx="874282" cy="252142"/>
          </a:xfrm>
          <a:custGeom>
            <a:avLst/>
            <a:gdLst/>
            <a:ahLst/>
            <a:cxnLst/>
            <a:rect l="l" t="t" r="r" b="b"/>
            <a:pathLst>
              <a:path w="1748564" h="504284">
                <a:moveTo>
                  <a:pt x="0" y="0"/>
                </a:moveTo>
                <a:lnTo>
                  <a:pt x="1748564" y="0"/>
                </a:lnTo>
                <a:lnTo>
                  <a:pt x="1748564" y="504284"/>
                </a:lnTo>
                <a:lnTo>
                  <a:pt x="0" y="504284"/>
                </a:lnTo>
                <a:lnTo>
                  <a:pt x="0" y="0"/>
                </a:lnTo>
                <a:close/>
              </a:path>
            </a:pathLst>
          </a:custGeom>
          <a:blipFill>
            <a:blip r:embed="rId10"/>
            <a:stretch>
              <a:fillRect t="-494" b="-494"/>
            </a:stretch>
          </a:blipFill>
        </p:spPr>
      </p:sp>
      <p:sp>
        <p:nvSpPr>
          <p:cNvPr id="65" name="TextBox 65"/>
          <p:cNvSpPr txBox="1"/>
          <p:nvPr/>
        </p:nvSpPr>
        <p:spPr>
          <a:xfrm>
            <a:off x="4447778" y="2114154"/>
            <a:ext cx="1813076" cy="230833"/>
          </a:xfrm>
          <a:prstGeom prst="rect">
            <a:avLst/>
          </a:prstGeom>
        </p:spPr>
        <p:txBody>
          <a:bodyPr wrap="square" lIns="0" tIns="0" rIns="0" bIns="0" rtlCol="0" anchor="t">
            <a:spAutoFit/>
          </a:bodyPr>
          <a:lstStyle/>
          <a:p>
            <a:pPr algn="ctr">
              <a:lnSpc>
                <a:spcPts val="1808"/>
              </a:lnSpc>
            </a:pPr>
            <a:r>
              <a:rPr lang="en-US" b="1" dirty="0">
                <a:solidFill>
                  <a:srgbClr val="1800AD"/>
                </a:solidFill>
                <a:latin typeface="Open Sans 1 Bold"/>
                <a:ea typeface="Open Sans 1 Bold"/>
                <a:cs typeface="Open Sans 1 Bold"/>
                <a:sym typeface="Open Sans 1 Bold"/>
              </a:rPr>
              <a:t>People 4 Health</a:t>
            </a:r>
          </a:p>
        </p:txBody>
      </p:sp>
      <p:sp>
        <p:nvSpPr>
          <p:cNvPr id="66" name="TextBox 66"/>
          <p:cNvSpPr txBox="1"/>
          <p:nvPr/>
        </p:nvSpPr>
        <p:spPr>
          <a:xfrm>
            <a:off x="7162800" y="3961831"/>
            <a:ext cx="1714500" cy="256481"/>
          </a:xfrm>
          <a:prstGeom prst="rect">
            <a:avLst/>
          </a:prstGeom>
        </p:spPr>
        <p:txBody>
          <a:bodyPr wrap="square" lIns="0" tIns="0" rIns="0" bIns="0" rtlCol="0" anchor="t">
            <a:spAutoFit/>
          </a:bodyPr>
          <a:lstStyle/>
          <a:p>
            <a:pPr algn="ctr">
              <a:lnSpc>
                <a:spcPts val="1981"/>
              </a:lnSpc>
            </a:pPr>
            <a:r>
              <a:rPr lang="en-US" sz="1400" b="1" dirty="0">
                <a:solidFill>
                  <a:srgbClr val="1800AD"/>
                </a:solidFill>
                <a:latin typeface="Open Sans 1 Bold"/>
                <a:ea typeface="Open Sans 1 Bold"/>
                <a:cs typeface="Open Sans 1 Bold"/>
                <a:sym typeface="Open Sans 1 Bold"/>
              </a:rPr>
              <a:t>People 4 Health</a:t>
            </a:r>
          </a:p>
        </p:txBody>
      </p:sp>
      <p:sp>
        <p:nvSpPr>
          <p:cNvPr id="67" name="TextBox 67"/>
          <p:cNvSpPr txBox="1"/>
          <p:nvPr/>
        </p:nvSpPr>
        <p:spPr>
          <a:xfrm>
            <a:off x="5208553" y="4362520"/>
            <a:ext cx="1434294" cy="218008"/>
          </a:xfrm>
          <a:prstGeom prst="rect">
            <a:avLst/>
          </a:prstGeom>
        </p:spPr>
        <p:txBody>
          <a:bodyPr wrap="square" lIns="0" tIns="0" rIns="0" bIns="0" rtlCol="0" anchor="t">
            <a:spAutoFit/>
          </a:bodyPr>
          <a:lstStyle/>
          <a:p>
            <a:pPr algn="ctr">
              <a:lnSpc>
                <a:spcPts val="1697"/>
              </a:lnSpc>
            </a:pPr>
            <a:r>
              <a:rPr lang="en-US" sz="1200" b="1" dirty="0">
                <a:solidFill>
                  <a:srgbClr val="1800AD"/>
                </a:solidFill>
                <a:latin typeface="Open Sans 1 Bold"/>
                <a:ea typeface="Open Sans 1 Bold"/>
                <a:cs typeface="Open Sans 1 Bold"/>
                <a:sym typeface="Open Sans 1 Bold"/>
              </a:rPr>
              <a:t>Stand AFDS - P4H</a:t>
            </a:r>
          </a:p>
        </p:txBody>
      </p:sp>
      <p:sp>
        <p:nvSpPr>
          <p:cNvPr id="68" name="TextBox 68"/>
          <p:cNvSpPr txBox="1"/>
          <p:nvPr/>
        </p:nvSpPr>
        <p:spPr>
          <a:xfrm>
            <a:off x="879468" y="4542322"/>
            <a:ext cx="1158838" cy="256480"/>
          </a:xfrm>
          <a:prstGeom prst="rect">
            <a:avLst/>
          </a:prstGeom>
        </p:spPr>
        <p:txBody>
          <a:bodyPr wrap="square" lIns="0" tIns="0" rIns="0" bIns="0" rtlCol="0" anchor="t">
            <a:spAutoFit/>
          </a:bodyPr>
          <a:lstStyle/>
          <a:p>
            <a:pPr algn="ctr">
              <a:lnSpc>
                <a:spcPts val="1981"/>
              </a:lnSpc>
            </a:pPr>
            <a:r>
              <a:rPr lang="en-US" sz="1400" b="1" dirty="0" smtClean="0">
                <a:solidFill>
                  <a:srgbClr val="1800AD"/>
                </a:solidFill>
                <a:latin typeface="Open Sans 1 Bold"/>
                <a:ea typeface="Open Sans 1 Bold"/>
                <a:cs typeface="Open Sans 1 Bold"/>
                <a:sym typeface="Open Sans 1 Bold"/>
              </a:rPr>
              <a:t>SANTEXPO</a:t>
            </a:r>
            <a:endParaRPr lang="en-US" sz="1400" b="1" dirty="0">
              <a:solidFill>
                <a:srgbClr val="1800AD"/>
              </a:solidFill>
              <a:latin typeface="Open Sans 1 Bold"/>
              <a:ea typeface="Open Sans 1 Bold"/>
              <a:cs typeface="Open Sans 1 Bold"/>
              <a:sym typeface="Open Sans 1 Bold"/>
            </a:endParaRPr>
          </a:p>
        </p:txBody>
      </p:sp>
      <p:sp>
        <p:nvSpPr>
          <p:cNvPr id="69" name="TextBox 69"/>
          <p:cNvSpPr txBox="1"/>
          <p:nvPr/>
        </p:nvSpPr>
        <p:spPr>
          <a:xfrm>
            <a:off x="3097134" y="4412596"/>
            <a:ext cx="1564236" cy="192360"/>
          </a:xfrm>
          <a:prstGeom prst="rect">
            <a:avLst/>
          </a:prstGeom>
        </p:spPr>
        <p:txBody>
          <a:bodyPr wrap="square" lIns="0" tIns="0" rIns="0" bIns="0" rtlCol="0" anchor="t">
            <a:spAutoFit/>
          </a:bodyPr>
          <a:lstStyle/>
          <a:p>
            <a:pPr algn="ctr">
              <a:lnSpc>
                <a:spcPts val="1532"/>
              </a:lnSpc>
            </a:pPr>
            <a:r>
              <a:rPr lang="en-US" sz="1100" b="1" dirty="0">
                <a:solidFill>
                  <a:srgbClr val="1800AD"/>
                </a:solidFill>
                <a:latin typeface="Open Sans 1 Bold"/>
                <a:ea typeface="Open Sans 1 Bold"/>
                <a:cs typeface="Open Sans 1 Bold"/>
                <a:sym typeface="Open Sans 1 Bold"/>
              </a:rPr>
              <a:t>RDV avec Y. NEUDER</a:t>
            </a:r>
          </a:p>
        </p:txBody>
      </p:sp>
      <p:sp>
        <p:nvSpPr>
          <p:cNvPr id="70" name="TextBox 70"/>
          <p:cNvSpPr txBox="1"/>
          <p:nvPr/>
        </p:nvSpPr>
        <p:spPr>
          <a:xfrm>
            <a:off x="247464" y="2377467"/>
            <a:ext cx="1642734" cy="179537"/>
          </a:xfrm>
          <a:prstGeom prst="rect">
            <a:avLst/>
          </a:prstGeom>
        </p:spPr>
        <p:txBody>
          <a:bodyPr wrap="square" lIns="0" tIns="0" rIns="0" bIns="0" rtlCol="0" anchor="t">
            <a:spAutoFit/>
          </a:bodyPr>
          <a:lstStyle/>
          <a:p>
            <a:pPr algn="ctr">
              <a:lnSpc>
                <a:spcPts val="1399"/>
              </a:lnSpc>
            </a:pPr>
            <a:r>
              <a:rPr lang="en-US" sz="1000" b="1" dirty="0">
                <a:solidFill>
                  <a:srgbClr val="1800AD"/>
                </a:solidFill>
                <a:latin typeface="Open Sans 1 Bold"/>
                <a:ea typeface="Open Sans 1 Bold"/>
                <a:cs typeface="Open Sans 1 Bold"/>
                <a:sym typeface="Open Sans 1 Bold"/>
              </a:rPr>
              <a:t>RDV avec L. MARCANGELI</a:t>
            </a:r>
          </a:p>
        </p:txBody>
      </p:sp>
      <p:sp>
        <p:nvSpPr>
          <p:cNvPr id="72" name="TextBox 72"/>
          <p:cNvSpPr txBox="1"/>
          <p:nvPr/>
        </p:nvSpPr>
        <p:spPr>
          <a:xfrm>
            <a:off x="2678052" y="2159424"/>
            <a:ext cx="1191210" cy="256480"/>
          </a:xfrm>
          <a:prstGeom prst="rect">
            <a:avLst/>
          </a:prstGeom>
        </p:spPr>
        <p:txBody>
          <a:bodyPr wrap="square" lIns="0" tIns="0" rIns="0" bIns="0" rtlCol="0" anchor="t">
            <a:spAutoFit/>
          </a:bodyPr>
          <a:lstStyle/>
          <a:p>
            <a:pPr algn="ctr">
              <a:lnSpc>
                <a:spcPts val="1981"/>
              </a:lnSpc>
            </a:pPr>
            <a:r>
              <a:rPr lang="en-US" sz="1400" b="1" dirty="0" smtClean="0">
                <a:solidFill>
                  <a:srgbClr val="1800AD"/>
                </a:solidFill>
                <a:latin typeface="Open Sans 1 Bold"/>
                <a:ea typeface="Open Sans 1 Bold"/>
                <a:cs typeface="Open Sans 1 Bold"/>
                <a:sym typeface="Open Sans 1 Bold"/>
              </a:rPr>
              <a:t>SANTEXPO</a:t>
            </a:r>
            <a:endParaRPr lang="en-US" sz="1400" b="1" dirty="0">
              <a:solidFill>
                <a:srgbClr val="1800AD"/>
              </a:solidFill>
              <a:latin typeface="Open Sans 1 Bold"/>
              <a:ea typeface="Open Sans 1 Bold"/>
              <a:cs typeface="Open Sans 1 Bold"/>
              <a:sym typeface="Open Sans 1 Bold"/>
            </a:endParaRPr>
          </a:p>
        </p:txBody>
      </p:sp>
    </p:spTree>
    <p:extLst>
      <p:ext uri="{BB962C8B-B14F-4D97-AF65-F5344CB8AC3E}">
        <p14:creationId xmlns:p14="http://schemas.microsoft.com/office/powerpoint/2010/main" val="2487162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8" y="-14218"/>
            <a:ext cx="8282195" cy="5157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5752"/>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8" name="Rectangle 7"/>
          <p:cNvSpPr/>
          <p:nvPr/>
        </p:nvSpPr>
        <p:spPr>
          <a:xfrm>
            <a:off x="768302" y="-5752"/>
            <a:ext cx="874759"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1035050" y="264583"/>
            <a:ext cx="4876800" cy="5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600" b="1" dirty="0" smtClean="0">
                <a:solidFill>
                  <a:srgbClr val="002360"/>
                </a:solidFill>
              </a:rPr>
              <a:t>5. COMMUNICATION </a:t>
            </a:r>
            <a:endParaRPr lang="fr-FR" altLang="fr-FR" sz="4800" dirty="0" smtClean="0">
              <a:latin typeface="Calibri Light" pitchFamily="34" charset="0"/>
            </a:endParaRP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32933" y="1020695"/>
            <a:ext cx="7001934" cy="1008225"/>
          </a:xfrm>
          <a:prstGeom prst="rect">
            <a:avLst/>
          </a:prstGeom>
        </p:spPr>
        <p:txBody>
          <a:bodyPr wrap="square">
            <a:spAutoFit/>
          </a:bodyPr>
          <a:lstStyle/>
          <a:p>
            <a:pPr>
              <a:lnSpc>
                <a:spcPct val="200000"/>
              </a:lnSpc>
              <a:buFont typeface="Wingdings"/>
              <a:buChar char="à"/>
            </a:pPr>
            <a:endParaRPr lang="fr-FR" sz="1600" b="1" dirty="0" smtClean="0">
              <a:solidFill>
                <a:srgbClr val="002060"/>
              </a:solidFill>
              <a:cs typeface="Calibri" panose="020F0502020204030204" pitchFamily="34" charset="0"/>
            </a:endParaRPr>
          </a:p>
          <a:p>
            <a:pPr>
              <a:lnSpc>
                <a:spcPct val="200000"/>
              </a:lnSpc>
            </a:pPr>
            <a:r>
              <a:rPr lang="fr-FR" sz="1600" dirty="0" smtClean="0">
                <a:solidFill>
                  <a:srgbClr val="002060"/>
                </a:solidFill>
                <a:cs typeface="Calibri" panose="020F0502020204030204" pitchFamily="34" charset="0"/>
              </a:rPr>
              <a:t> </a:t>
            </a:r>
            <a:endParaRPr lang="fr-FR" sz="1600" dirty="0">
              <a:solidFill>
                <a:srgbClr val="002060"/>
              </a:solidFill>
              <a:cs typeface="Calibri" panose="020F0502020204030204" pitchFamily="34" charset="0"/>
            </a:endParaRPr>
          </a:p>
        </p:txBody>
      </p:sp>
      <p:pic>
        <p:nvPicPr>
          <p:cNvPr id="11" name="Image 10" descr="C:\Users\DENIAD\Desktop\Logo Linkedin.png"/>
          <p:cNvPicPr/>
          <p:nvPr/>
        </p:nvPicPr>
        <p:blipFill rotWithShape="1">
          <a:blip r:embed="rId4" cstate="print">
            <a:extLst>
              <a:ext uri="{28A0092B-C50C-407E-A947-70E740481C1C}">
                <a14:useLocalDpi xmlns:a14="http://schemas.microsoft.com/office/drawing/2010/main" val="0"/>
              </a:ext>
            </a:extLst>
          </a:blip>
          <a:srcRect/>
          <a:stretch/>
        </p:blipFill>
        <p:spPr bwMode="auto">
          <a:xfrm>
            <a:off x="4360306" y="3344333"/>
            <a:ext cx="770466" cy="536040"/>
          </a:xfrm>
          <a:prstGeom prst="rect">
            <a:avLst/>
          </a:prstGeom>
          <a:noFill/>
          <a:ln>
            <a:noFill/>
          </a:ln>
        </p:spPr>
      </p:pic>
      <p:sp>
        <p:nvSpPr>
          <p:cNvPr id="3" name="Rectangle 2"/>
          <p:cNvSpPr/>
          <p:nvPr/>
        </p:nvSpPr>
        <p:spPr>
          <a:xfrm>
            <a:off x="5071530" y="3410753"/>
            <a:ext cx="2751139" cy="369332"/>
          </a:xfrm>
          <a:prstGeom prst="rect">
            <a:avLst/>
          </a:prstGeom>
        </p:spPr>
        <p:txBody>
          <a:bodyPr wrap="square">
            <a:spAutoFit/>
          </a:bodyPr>
          <a:lstStyle/>
          <a:p>
            <a:r>
              <a:rPr lang="fr-FR" sz="900" dirty="0">
                <a:solidFill>
                  <a:srgbClr val="002060"/>
                </a:solidFill>
                <a:hlinkClick r:id="rId5"/>
              </a:rPr>
              <a:t>https://www.linkedin.com/in/afds-association-fran%C3%A7aise-des-directeurs-des-soins-b76284260</a:t>
            </a:r>
            <a:r>
              <a:rPr lang="fr-FR" sz="900" dirty="0" smtClean="0">
                <a:solidFill>
                  <a:srgbClr val="002060"/>
                </a:solidFill>
                <a:hlinkClick r:id="rId5"/>
              </a:rPr>
              <a:t>/</a:t>
            </a:r>
            <a:r>
              <a:rPr lang="fr-FR" sz="900" dirty="0" smtClean="0">
                <a:solidFill>
                  <a:srgbClr val="002060"/>
                </a:solidFill>
              </a:rPr>
              <a:t> </a:t>
            </a:r>
            <a:endParaRPr lang="fr-FR" sz="900" dirty="0">
              <a:solidFill>
                <a:srgbClr val="002060"/>
              </a:solidFill>
            </a:endParaRPr>
          </a:p>
        </p:txBody>
      </p:sp>
      <p:sp>
        <p:nvSpPr>
          <p:cNvPr id="5" name="ZoneTexte 4"/>
          <p:cNvSpPr txBox="1"/>
          <p:nvPr/>
        </p:nvSpPr>
        <p:spPr>
          <a:xfrm>
            <a:off x="5046105" y="4010416"/>
            <a:ext cx="3208867" cy="292388"/>
          </a:xfrm>
          <a:prstGeom prst="rect">
            <a:avLst/>
          </a:prstGeom>
          <a:noFill/>
        </p:spPr>
        <p:txBody>
          <a:bodyPr wrap="square" rtlCol="0">
            <a:spAutoFit/>
          </a:bodyPr>
          <a:lstStyle/>
          <a:p>
            <a:r>
              <a:rPr lang="fr-FR" dirty="0">
                <a:hlinkClick r:id="rId6"/>
              </a:rPr>
              <a:t>https://afds-directeurs-soins.fr</a:t>
            </a:r>
            <a:r>
              <a:rPr lang="fr-FR" dirty="0" smtClean="0">
                <a:hlinkClick r:id="rId6"/>
              </a:rPr>
              <a:t>/</a:t>
            </a:r>
            <a:r>
              <a:rPr lang="fr-FR" dirty="0" smtClean="0"/>
              <a:t> </a:t>
            </a:r>
            <a:endParaRPr lang="fr-FR" dirty="0"/>
          </a:p>
        </p:txBody>
      </p:sp>
      <p:pic>
        <p:nvPicPr>
          <p:cNvPr id="1032" name="Picture 8" descr="Visit Our Website Logo"/>
          <p:cNvPicPr>
            <a:picLocks noChangeAspect="1" noChangeArrowheads="1"/>
          </p:cNvPicPr>
          <p:nvPr/>
        </p:nvPicPr>
        <p:blipFill rotWithShape="1">
          <a:blip r:embed="rId7">
            <a:extLst>
              <a:ext uri="{28A0092B-C50C-407E-A947-70E740481C1C}">
                <a14:useLocalDpi xmlns:a14="http://schemas.microsoft.com/office/drawing/2010/main" val="0"/>
              </a:ext>
            </a:extLst>
          </a:blip>
          <a:srcRect l="17595" t="14895" r="19734" b="19730"/>
          <a:stretch/>
        </p:blipFill>
        <p:spPr bwMode="auto">
          <a:xfrm>
            <a:off x="4488843" y="3897307"/>
            <a:ext cx="513392" cy="53554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G:\dds\DDS (2)\4. CHU ET PARTENAIRES\4.8 AFDS\Année 2025 AFDS NATIONALE\COMMUNICATION\LOGOS\Logos réseaux sociaux et visuels divers\Logo - Newsletter.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29078" y="4509445"/>
            <a:ext cx="476997" cy="46962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5071530" y="4588929"/>
            <a:ext cx="3310467" cy="292388"/>
          </a:xfrm>
          <a:prstGeom prst="rect">
            <a:avLst/>
          </a:prstGeom>
          <a:noFill/>
        </p:spPr>
        <p:txBody>
          <a:bodyPr wrap="square" rtlCol="0">
            <a:spAutoFit/>
          </a:bodyPr>
          <a:lstStyle/>
          <a:p>
            <a:r>
              <a:rPr lang="fr-FR" dirty="0" smtClean="0">
                <a:solidFill>
                  <a:srgbClr val="004F76"/>
                </a:solidFill>
              </a:rPr>
              <a:t>La Newsletter paraît tous les 2 mois</a:t>
            </a:r>
            <a:endParaRPr lang="fr-FR" dirty="0">
              <a:solidFill>
                <a:srgbClr val="004F76"/>
              </a:solidFill>
            </a:endParaRPr>
          </a:p>
        </p:txBody>
      </p:sp>
      <p:pic>
        <p:nvPicPr>
          <p:cNvPr id="3074" name="Picture 2" descr="G:\dds\DDS (2)\4. CHU ET PARTENAIRES\4.8 AFDS\Année 2026 AFDS NATIONALE\COMMUNICATION\A CLASSER\Page accueil Site interne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5844" y="1020695"/>
            <a:ext cx="4344562" cy="213766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Users\DENIAD\Desktop\Newsletter.png"/>
          <p:cNvPicPr>
            <a:picLocks noChangeAspect="1" noChangeArrowheads="1"/>
          </p:cNvPicPr>
          <p:nvPr/>
        </p:nvPicPr>
        <p:blipFill rotWithShape="1">
          <a:blip r:embed="rId10">
            <a:extLst>
              <a:ext uri="{28A0092B-C50C-407E-A947-70E740481C1C}">
                <a14:useLocalDpi xmlns:a14="http://schemas.microsoft.com/office/drawing/2010/main" val="0"/>
              </a:ext>
            </a:extLst>
          </a:blip>
          <a:srcRect b="54304"/>
          <a:stretch/>
        </p:blipFill>
        <p:spPr bwMode="auto">
          <a:xfrm>
            <a:off x="1096174" y="2967494"/>
            <a:ext cx="3264132" cy="196155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sw4e\MesDocuments_D\DENIAD\My Pictures\Screenshots\LinkedIn.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2932" y="1023115"/>
            <a:ext cx="3228893" cy="1720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846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8" y="-14218"/>
            <a:ext cx="8282195" cy="5157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5752"/>
            <a:ext cx="8375698" cy="5174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8" name="Rectangle 7"/>
          <p:cNvSpPr/>
          <p:nvPr/>
        </p:nvSpPr>
        <p:spPr>
          <a:xfrm>
            <a:off x="768302" y="-5752"/>
            <a:ext cx="874759"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1035049" y="264583"/>
            <a:ext cx="69998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600" b="1" dirty="0">
                <a:solidFill>
                  <a:srgbClr val="002360"/>
                </a:solidFill>
              </a:rPr>
              <a:t>6</a:t>
            </a:r>
            <a:r>
              <a:rPr lang="fr-FR" altLang="fr-FR" sz="3600" b="1" dirty="0" smtClean="0">
                <a:solidFill>
                  <a:srgbClr val="002360"/>
                </a:solidFill>
              </a:rPr>
              <a:t>. TROPHÉES AFDS &amp; MNH </a:t>
            </a:r>
            <a:endParaRPr lang="fr-FR" altLang="fr-FR" sz="4800" dirty="0" smtClean="0">
              <a:latin typeface="Calibri Light" pitchFamily="34" charset="0"/>
            </a:endParaRP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32933" y="1020695"/>
            <a:ext cx="7001934" cy="1008225"/>
          </a:xfrm>
          <a:prstGeom prst="rect">
            <a:avLst/>
          </a:prstGeom>
        </p:spPr>
        <p:txBody>
          <a:bodyPr wrap="square">
            <a:spAutoFit/>
          </a:bodyPr>
          <a:lstStyle/>
          <a:p>
            <a:pPr>
              <a:lnSpc>
                <a:spcPct val="200000"/>
              </a:lnSpc>
              <a:buFont typeface="Wingdings"/>
              <a:buChar char="à"/>
            </a:pPr>
            <a:endParaRPr lang="fr-FR" sz="1600" b="1" dirty="0" smtClean="0">
              <a:solidFill>
                <a:srgbClr val="002060"/>
              </a:solidFill>
              <a:cs typeface="Calibri" panose="020F0502020204030204" pitchFamily="34" charset="0"/>
            </a:endParaRPr>
          </a:p>
          <a:p>
            <a:pPr>
              <a:lnSpc>
                <a:spcPct val="200000"/>
              </a:lnSpc>
            </a:pPr>
            <a:r>
              <a:rPr lang="fr-FR" sz="1600" dirty="0" smtClean="0">
                <a:solidFill>
                  <a:srgbClr val="002060"/>
                </a:solidFill>
                <a:cs typeface="Calibri" panose="020F0502020204030204" pitchFamily="34" charset="0"/>
              </a:rPr>
              <a:t> </a:t>
            </a:r>
            <a:endParaRPr lang="fr-FR" sz="1600" dirty="0">
              <a:solidFill>
                <a:srgbClr val="002060"/>
              </a:solidFill>
              <a:cs typeface="Calibri" panose="020F0502020204030204" pitchFamily="34" charset="0"/>
            </a:endParaRPr>
          </a:p>
        </p:txBody>
      </p:sp>
      <p:pic>
        <p:nvPicPr>
          <p:cNvPr id="5122" name="Picture 2" descr="C:\Users\DENIAD\Desktop\QR Code - Plateforme Trophées AFDS &amp; MNH 202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6002" y="3502942"/>
            <a:ext cx="1466991" cy="146699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134537" y="3474278"/>
            <a:ext cx="6080149" cy="1323439"/>
          </a:xfrm>
          <a:prstGeom prst="rect">
            <a:avLst/>
          </a:prstGeom>
          <a:noFill/>
        </p:spPr>
        <p:txBody>
          <a:bodyPr wrap="square" rtlCol="0">
            <a:spAutoFit/>
          </a:bodyPr>
          <a:lstStyle/>
          <a:p>
            <a:pPr>
              <a:lnSpc>
                <a:spcPct val="200000"/>
              </a:lnSpc>
            </a:pPr>
            <a:r>
              <a:rPr lang="fr-FR" sz="2400" b="1" dirty="0" smtClean="0">
                <a:solidFill>
                  <a:srgbClr val="1F517B"/>
                </a:solidFill>
                <a:hlinkClick r:id="rId5"/>
              </a:rPr>
              <a:t>Accédez à la plateforme  : </a:t>
            </a:r>
          </a:p>
          <a:p>
            <a:pPr>
              <a:lnSpc>
                <a:spcPct val="200000"/>
              </a:lnSpc>
            </a:pPr>
            <a:r>
              <a:rPr lang="fr-FR" sz="1600" dirty="0" smtClean="0">
                <a:hlinkClick r:id="rId5"/>
              </a:rPr>
              <a:t>https</a:t>
            </a:r>
            <a:r>
              <a:rPr lang="fr-FR" sz="1600" dirty="0">
                <a:hlinkClick r:id="rId5"/>
              </a:rPr>
              <a:t>://</a:t>
            </a:r>
            <a:r>
              <a:rPr lang="fr-FR" sz="1600" dirty="0" smtClean="0">
                <a:hlinkClick r:id="rId5"/>
              </a:rPr>
              <a:t>mnh.wiin.io/fr/applications/directeursdessoins</a:t>
            </a:r>
            <a:r>
              <a:rPr lang="fr-FR" sz="1600" dirty="0" smtClean="0"/>
              <a:t> </a:t>
            </a:r>
            <a:endParaRPr lang="fr-FR" sz="1600" dirty="0"/>
          </a:p>
        </p:txBody>
      </p:sp>
      <p:pic>
        <p:nvPicPr>
          <p:cNvPr id="5123" name="Picture 3" descr="G:\dds\DDS (2)\4. CHU ET PARTENAIRES\4.8 AFDS\Année 2026 AFDS NATIONALE\JNE 2026\TROPHÉES AFDS &amp; MNH\Comunication - Trophées AFDS x MNH\Visuel Trophées AFDS &amp; MNH 202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5681" y="1187760"/>
            <a:ext cx="3477099" cy="226180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DENIAD\Desktop\Présentation courte Trophées avec logo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3582" y="1020695"/>
            <a:ext cx="4152852" cy="2528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786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C:\Users\DENIAD\Desktop\Visuels\CHARTE GRAPHIQUE AFDS\Fond AFDS bleu clair motif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02" y="0"/>
            <a:ext cx="8375698"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5752"/>
            <a:ext cx="8375698"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7"/>
          <p:cNvSpPr txBox="1">
            <a:spLocks noChangeArrowheads="1"/>
          </p:cNvSpPr>
          <p:nvPr/>
        </p:nvSpPr>
        <p:spPr bwMode="auto">
          <a:xfrm>
            <a:off x="1703388" y="555625"/>
            <a:ext cx="7138987" cy="344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1500"/>
              </a:lnSpc>
              <a:buClr>
                <a:srgbClr val="50C3E1"/>
              </a:buClr>
              <a:buSzPct val="80000"/>
            </a:pPr>
            <a:r>
              <a:rPr lang="fr-FR" altLang="fr-FR" sz="3200" b="1" dirty="0">
                <a:solidFill>
                  <a:srgbClr val="002360"/>
                </a:solidFill>
              </a:rPr>
              <a:t>7</a:t>
            </a:r>
            <a:r>
              <a:rPr lang="fr-FR" altLang="fr-FR" sz="3200" b="1" dirty="0" smtClean="0">
                <a:solidFill>
                  <a:srgbClr val="002360"/>
                </a:solidFill>
              </a:rPr>
              <a:t>. Participation événements 2026</a:t>
            </a:r>
            <a:endParaRPr lang="fr-FR" altLang="fr-FR" sz="3200" b="1" dirty="0">
              <a:solidFill>
                <a:srgbClr val="002360"/>
              </a:solidFill>
            </a:endParaRPr>
          </a:p>
        </p:txBody>
      </p:sp>
      <p:sp>
        <p:nvSpPr>
          <p:cNvPr id="7" name="ZoneTexte 6"/>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3"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43003" y="1405463"/>
            <a:ext cx="7628466" cy="339970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descr="G:\dds\DDS (2)\4. CHU ET PARTENAIRES\4.8 AFDS\Année 2026 AFDS NATIONALE\COMMUNICATION\VISUELS ÉVÉNEMENTS\Visuel - SANTEXPO 202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900" y="3745030"/>
            <a:ext cx="2549040" cy="92010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G:\dds\DDS (2)\4. CHU ET PARTENAIRES\4.8 AFDS\Année 2026 AFDS NATIONALE\COMMUNICATION\VISUELS ÉVÉNEMENTS\Visuel - Salon Infirmi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069" y="2979694"/>
            <a:ext cx="1566335" cy="159840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G:\dds\DDS (2)\4. CHU ET PARTENAIRES\4.8 AFDS\Année 2026 AFDS NATIONALE\COMMUNICATION\VISUELS ÉVÉNEMENTS\Visuel - RAC 202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5875" y="2649244"/>
            <a:ext cx="2732818" cy="912139"/>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G:\dds\DDS (2)\4. CHU ET PARTENAIRES\4.8 AFDS\Année 2026 AFDS NATIONALE\COMMUNICATION\VISUELS ÉVÉNEMENTS\Visuel - P4H 202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5594" y="2668313"/>
            <a:ext cx="2275052" cy="159827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dds\DDS (2)\4. CHU ET PARTENAIRES\4.8 AFDS\Année 2026 AFDS NATIONALE\COMMUNICATION\VISUELS ÉVÉNEMENTS\Visuel - Journées ADH 202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4038" y="1610223"/>
            <a:ext cx="2492902" cy="85227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G:\dds\DDS (2)\4. CHU ET PARTENAIRES\4.8 AFDS\Année 2026 AFDS NATIONALE\COMMUNICATION\VISUELS ÉVÉNEMENTS\Bannière JNE 2026 PARI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1537" y="1584822"/>
            <a:ext cx="4523603" cy="85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105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768302" y="-5752"/>
            <a:ext cx="652511"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C:\Users\DENIAD\Desktop\Visuels\CHARTE GRAPHIQUE AFDS\Fond AFDS bleu clair motifs.png"/>
          <p:cNvPicPr>
            <a:picLocks noChangeAspect="1" noChangeArrowheads="1"/>
          </p:cNvPicPr>
          <p:nvPr/>
        </p:nvPicPr>
        <p:blipFill rotWithShape="1">
          <a:blip r:embed="rId2">
            <a:extLst>
              <a:ext uri="{28A0092B-C50C-407E-A947-70E740481C1C}">
                <a14:useLocalDpi xmlns:a14="http://schemas.microsoft.com/office/drawing/2010/main" val="0"/>
              </a:ext>
            </a:extLst>
          </a:blip>
          <a:srcRect t="1349"/>
          <a:stretch/>
        </p:blipFill>
        <p:spPr bwMode="auto">
          <a:xfrm>
            <a:off x="864977" y="-14218"/>
            <a:ext cx="8282196" cy="515771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sp>
        <p:nvSpPr>
          <p:cNvPr id="9" name="Rectangle 8"/>
          <p:cNvSpPr/>
          <p:nvPr/>
        </p:nvSpPr>
        <p:spPr>
          <a:xfrm>
            <a:off x="872066" y="-5752"/>
            <a:ext cx="8271933"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634" name="ZoneTexte 7"/>
          <p:cNvSpPr txBox="1">
            <a:spLocks noChangeArrowheads="1"/>
          </p:cNvSpPr>
          <p:nvPr/>
        </p:nvSpPr>
        <p:spPr bwMode="auto">
          <a:xfrm>
            <a:off x="1703388" y="555625"/>
            <a:ext cx="713898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1500"/>
              </a:lnSpc>
              <a:buClr>
                <a:srgbClr val="50C3E1"/>
              </a:buClr>
              <a:buSzPct val="80000"/>
            </a:pPr>
            <a:r>
              <a:rPr lang="fr-FR" altLang="fr-FR" sz="3200" b="1" dirty="0">
                <a:solidFill>
                  <a:srgbClr val="002360"/>
                </a:solidFill>
              </a:rPr>
              <a:t>8</a:t>
            </a:r>
            <a:r>
              <a:rPr lang="fr-FR" altLang="fr-FR" sz="3200" b="1" dirty="0" smtClean="0">
                <a:solidFill>
                  <a:srgbClr val="002360"/>
                </a:solidFill>
              </a:rPr>
              <a:t>. PERSPECTIVES 2026</a:t>
            </a:r>
            <a:endParaRPr lang="fr-FR" altLang="fr-FR" sz="3200" b="1" dirty="0">
              <a:solidFill>
                <a:srgbClr val="002360"/>
              </a:solidFill>
            </a:endParaRPr>
          </a:p>
        </p:txBody>
      </p:sp>
      <p:pic>
        <p:nvPicPr>
          <p:cNvPr id="10" name="Picture 2" descr="G:\dds\DDS (2)\4. CHU ET PARTENAIRES\4.8 AFDS\Année 2023 AFDS NATIONALE\ASSEMBLEE GENERALE AFDS\POWERPOINT\Visuels pour Powerpoint\Logo de fond AF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4121" y="1192213"/>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dds\DDS (2)\4. CHU ET PARTENAIRES\4.8 AFDS\Année 2024 NATIONALE\COMMUNICATION\LOGOS\Logo AFDS\Logo AFDS bleu mari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p:cNvSpPr txBox="1"/>
          <p:nvPr/>
        </p:nvSpPr>
        <p:spPr>
          <a:xfrm>
            <a:off x="1237088" y="1192213"/>
            <a:ext cx="7275720" cy="3693319"/>
          </a:xfrm>
          <a:prstGeom prst="rect">
            <a:avLst/>
          </a:prstGeom>
          <a:noFill/>
        </p:spPr>
        <p:txBody>
          <a:bodyPr wrap="square" rtlCol="0">
            <a:spAutoFit/>
          </a:bodyPr>
          <a:lstStyle/>
          <a:p>
            <a:pPr marL="285750" lvl="0" indent="-285750" algn="just">
              <a:buFont typeface="Arial" panose="020B0604020202020204" pitchFamily="34" charset="0"/>
              <a:buChar char="•"/>
            </a:pPr>
            <a:r>
              <a:rPr lang="fr-FR" b="1" u="sng" dirty="0">
                <a:solidFill>
                  <a:srgbClr val="002360"/>
                </a:solidFill>
              </a:rPr>
              <a:t>COMMUNICATION </a:t>
            </a:r>
            <a:r>
              <a:rPr lang="fr-FR" b="1" u="sng" dirty="0" smtClean="0">
                <a:solidFill>
                  <a:srgbClr val="002360"/>
                </a:solidFill>
              </a:rPr>
              <a:t>:</a:t>
            </a:r>
          </a:p>
          <a:p>
            <a:pPr lvl="0" algn="just"/>
            <a:endParaRPr lang="fr-FR" dirty="0">
              <a:solidFill>
                <a:srgbClr val="002360"/>
              </a:solidFill>
            </a:endParaRPr>
          </a:p>
          <a:p>
            <a:pPr algn="just"/>
            <a:r>
              <a:rPr lang="fr-FR" dirty="0">
                <a:solidFill>
                  <a:srgbClr val="002360"/>
                </a:solidFill>
              </a:rPr>
              <a:t>Améliorer le développement des modalités d’information auprès des adhérents en temps réel via le changement et la rénovation du site internet. Moderniser les outils et canaux de communication</a:t>
            </a:r>
            <a:r>
              <a:rPr lang="fr-FR" dirty="0" smtClean="0">
                <a:solidFill>
                  <a:srgbClr val="002360"/>
                </a:solidFill>
              </a:rPr>
              <a:t>.</a:t>
            </a:r>
          </a:p>
          <a:p>
            <a:pPr algn="just"/>
            <a:endParaRPr lang="fr-FR" dirty="0">
              <a:solidFill>
                <a:srgbClr val="002360"/>
              </a:solidFill>
            </a:endParaRPr>
          </a:p>
          <a:p>
            <a:pPr marL="285750" lvl="0" indent="-285750" algn="just">
              <a:buFont typeface="Arial" panose="020B0604020202020204" pitchFamily="34" charset="0"/>
              <a:buChar char="•"/>
            </a:pPr>
            <a:r>
              <a:rPr lang="fr-FR" b="1" u="sng" dirty="0">
                <a:solidFill>
                  <a:srgbClr val="002360"/>
                </a:solidFill>
              </a:rPr>
              <a:t>VIE DE L’ASSOCIATION </a:t>
            </a:r>
            <a:r>
              <a:rPr lang="fr-FR" b="1" u="sng" dirty="0" smtClean="0">
                <a:solidFill>
                  <a:srgbClr val="002360"/>
                </a:solidFill>
              </a:rPr>
              <a:t>:</a:t>
            </a:r>
          </a:p>
          <a:p>
            <a:pPr lvl="0" algn="just"/>
            <a:endParaRPr lang="fr-FR" dirty="0">
              <a:solidFill>
                <a:srgbClr val="002360"/>
              </a:solidFill>
            </a:endParaRPr>
          </a:p>
          <a:p>
            <a:pPr algn="just"/>
            <a:r>
              <a:rPr lang="fr-FR" dirty="0">
                <a:solidFill>
                  <a:srgbClr val="002360"/>
                </a:solidFill>
              </a:rPr>
              <a:t>Poursuivre le soutien des délégués de région pour maintenir la dynamique des régions. Poursuivre l’implication des délégués et adhérents en leur proposant la représentation de l’AFDS aux événements et leur participation aux contributions et travaux</a:t>
            </a:r>
            <a:r>
              <a:rPr lang="fr-FR" dirty="0" smtClean="0">
                <a:solidFill>
                  <a:srgbClr val="002360"/>
                </a:solidFill>
              </a:rPr>
              <a:t>.</a:t>
            </a:r>
          </a:p>
          <a:p>
            <a:pPr algn="just"/>
            <a:endParaRPr lang="fr-FR" dirty="0">
              <a:solidFill>
                <a:srgbClr val="002360"/>
              </a:solidFill>
            </a:endParaRPr>
          </a:p>
          <a:p>
            <a:pPr marL="285750" lvl="0" indent="-285750" algn="just">
              <a:buFont typeface="Arial" panose="020B0604020202020204" pitchFamily="34" charset="0"/>
              <a:buChar char="•"/>
            </a:pPr>
            <a:r>
              <a:rPr lang="fr-FR" b="1" u="sng" dirty="0">
                <a:solidFill>
                  <a:srgbClr val="002360"/>
                </a:solidFill>
              </a:rPr>
              <a:t>PROMOTION DU MÉTIER DE DS </a:t>
            </a:r>
            <a:r>
              <a:rPr lang="fr-FR" b="1" u="sng" dirty="0" smtClean="0">
                <a:solidFill>
                  <a:srgbClr val="002360"/>
                </a:solidFill>
              </a:rPr>
              <a:t>:</a:t>
            </a:r>
          </a:p>
          <a:p>
            <a:pPr lvl="0" algn="just"/>
            <a:endParaRPr lang="fr-FR" dirty="0">
              <a:solidFill>
                <a:srgbClr val="002360"/>
              </a:solidFill>
            </a:endParaRPr>
          </a:p>
          <a:p>
            <a:pPr algn="just"/>
            <a:r>
              <a:rPr lang="fr-FR" dirty="0">
                <a:solidFill>
                  <a:srgbClr val="002360"/>
                </a:solidFill>
              </a:rPr>
              <a:t>Soutenir la politique d’attractivité du métier de Directeur des soins, contribuer aux évolutions de la fonction avec la DGOS, le CNG et l’évolution de l’enseignement, avec les partenaires de l’EHESP.</a:t>
            </a:r>
          </a:p>
          <a:p>
            <a:pPr algn="just"/>
            <a:r>
              <a:rPr lang="fr-FR" dirty="0">
                <a:solidFill>
                  <a:srgbClr val="002360"/>
                </a:solidFill>
              </a:rPr>
              <a:t>Poursuivre la mise en place d’un temps d’information et de présentation de la Fonction de Directeur des soins dans chaque région une fois par an à destination des professionnels paramédicaux et encadrants. </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C:\Users\DENIAD\Desktop\Visuels\CHARTE GRAPHIQUE AFDS\Fond AFDS bleu clair motif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02" y="0"/>
            <a:ext cx="8375698"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8302" y="-5752"/>
            <a:ext cx="8375698" cy="51492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7"/>
          <p:cNvSpPr txBox="1">
            <a:spLocks noChangeArrowheads="1"/>
          </p:cNvSpPr>
          <p:nvPr/>
        </p:nvSpPr>
        <p:spPr bwMode="auto">
          <a:xfrm>
            <a:off x="1703388" y="555625"/>
            <a:ext cx="713898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1500"/>
              </a:lnSpc>
              <a:buClr>
                <a:srgbClr val="50C3E1"/>
              </a:buClr>
              <a:buSzPct val="80000"/>
            </a:pPr>
            <a:r>
              <a:rPr lang="fr-FR" altLang="fr-FR" sz="3200" b="1" dirty="0" smtClean="0">
                <a:solidFill>
                  <a:srgbClr val="002360"/>
                </a:solidFill>
              </a:rPr>
              <a:t>8. PERSPECTIVES 2026</a:t>
            </a:r>
            <a:endParaRPr lang="fr-FR" altLang="fr-FR" sz="3200" b="1" dirty="0">
              <a:solidFill>
                <a:srgbClr val="002360"/>
              </a:solidFill>
            </a:endParaRPr>
          </a:p>
        </p:txBody>
      </p:sp>
      <p:sp>
        <p:nvSpPr>
          <p:cNvPr id="7" name="ZoneTexte 6"/>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pic>
        <p:nvPicPr>
          <p:cNvPr id="11" name="Picture 2" descr="G:\dds\DDS (2)\4. CHU ET PARTENAIRES\4.8 AFDS\Année 2023 AFDS NATIONALE\ASSEMBLEE GENERALE AFDS\POWERPOINT\Visuels pour Powerpoint\Logo de fond AF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1200680"/>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dds\DDS (2)\4. CHU ET PARTENAIRES\4.8 AFDS\Année 2024 NATIONALE\COMMUNICATION\LOGOS\Logo AFDS\Logo AFDS bleu mari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1337028" y="1424343"/>
            <a:ext cx="7238245" cy="2693045"/>
          </a:xfrm>
          <a:prstGeom prst="rect">
            <a:avLst/>
          </a:prstGeom>
          <a:noFill/>
        </p:spPr>
        <p:txBody>
          <a:bodyPr wrap="square" rtlCol="0">
            <a:spAutoFit/>
          </a:bodyPr>
          <a:lstStyle/>
          <a:p>
            <a:pPr marL="285750" lvl="0" indent="-285750" algn="just">
              <a:buFont typeface="Arial" panose="020B0604020202020204" pitchFamily="34" charset="0"/>
              <a:buChar char="•"/>
            </a:pPr>
            <a:r>
              <a:rPr lang="fr-FR" b="1" u="sng" dirty="0">
                <a:solidFill>
                  <a:srgbClr val="002360"/>
                </a:solidFill>
              </a:rPr>
              <a:t>FORMATION </a:t>
            </a:r>
            <a:r>
              <a:rPr lang="fr-FR" b="1" u="sng" dirty="0" smtClean="0">
                <a:solidFill>
                  <a:srgbClr val="002360"/>
                </a:solidFill>
              </a:rPr>
              <a:t>:</a:t>
            </a:r>
          </a:p>
          <a:p>
            <a:pPr lvl="0" algn="just"/>
            <a:endParaRPr lang="fr-FR" dirty="0">
              <a:solidFill>
                <a:srgbClr val="002360"/>
              </a:solidFill>
            </a:endParaRPr>
          </a:p>
          <a:p>
            <a:pPr algn="just"/>
            <a:r>
              <a:rPr lang="fr-FR" dirty="0">
                <a:solidFill>
                  <a:srgbClr val="002360"/>
                </a:solidFill>
              </a:rPr>
              <a:t>Être ressource et accompagner les directeurs des soins dans la mise en place de la réingénierie de la formation des paramédicaux et de l’évolution des métiers dans un contexte d’</a:t>
            </a:r>
            <a:r>
              <a:rPr lang="fr-FR" dirty="0" err="1">
                <a:solidFill>
                  <a:srgbClr val="002360"/>
                </a:solidFill>
              </a:rPr>
              <a:t>universitarisation</a:t>
            </a:r>
            <a:r>
              <a:rPr lang="fr-FR" dirty="0">
                <a:solidFill>
                  <a:srgbClr val="002360"/>
                </a:solidFill>
              </a:rPr>
              <a:t> des formations en santé</a:t>
            </a:r>
            <a:r>
              <a:rPr lang="fr-FR" dirty="0" smtClean="0">
                <a:solidFill>
                  <a:srgbClr val="002360"/>
                </a:solidFill>
              </a:rPr>
              <a:t>.</a:t>
            </a:r>
          </a:p>
          <a:p>
            <a:pPr algn="just"/>
            <a:endParaRPr lang="fr-FR" dirty="0">
              <a:solidFill>
                <a:srgbClr val="002360"/>
              </a:solidFill>
            </a:endParaRPr>
          </a:p>
          <a:p>
            <a:pPr marL="285750" lvl="0" indent="-285750" algn="just">
              <a:buFont typeface="Arial" panose="020B0604020202020204" pitchFamily="34" charset="0"/>
              <a:buChar char="•"/>
            </a:pPr>
            <a:r>
              <a:rPr lang="fr-FR" b="1" u="sng" dirty="0">
                <a:solidFill>
                  <a:srgbClr val="002360"/>
                </a:solidFill>
              </a:rPr>
              <a:t>AFDS et PARTENARIATS </a:t>
            </a:r>
            <a:r>
              <a:rPr lang="fr-FR" b="1" u="sng" dirty="0" smtClean="0">
                <a:solidFill>
                  <a:srgbClr val="002360"/>
                </a:solidFill>
              </a:rPr>
              <a:t>:</a:t>
            </a:r>
          </a:p>
          <a:p>
            <a:pPr lvl="0" algn="just"/>
            <a:endParaRPr lang="fr-FR" dirty="0">
              <a:solidFill>
                <a:srgbClr val="002360"/>
              </a:solidFill>
            </a:endParaRPr>
          </a:p>
          <a:p>
            <a:pPr algn="just"/>
            <a:r>
              <a:rPr lang="fr-FR" dirty="0">
                <a:solidFill>
                  <a:srgbClr val="002360"/>
                </a:solidFill>
              </a:rPr>
              <a:t>Poursuivre les travaux nationaux avec les différents partenaires : FHF, ANAP, DGOS, HAS, CNG, et entretenir les relations avec la CNDG CHU, la CNDG CH.</a:t>
            </a:r>
          </a:p>
          <a:p>
            <a:pPr algn="just"/>
            <a:r>
              <a:rPr lang="fr-FR" dirty="0">
                <a:solidFill>
                  <a:srgbClr val="002360"/>
                </a:solidFill>
              </a:rPr>
              <a:t>Développer les partenariats avec les autres structures professionnelles dans toutes les régions en s’appuyant sur les démarches engagées localement.</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36688" y="0"/>
            <a:ext cx="7707312"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400"/>
          </a:p>
        </p:txBody>
      </p:sp>
      <p:pic>
        <p:nvPicPr>
          <p:cNvPr id="24579" name="Picture 2" descr="G:\dds\DDS (2)\4. CHU ET PARTENAIRES\4.8 AFDS\Année 2023 AFDS NATIONALE\ASSEMBLEE GENERALE AFDS\POWERPOINT\Visuels pour Powerpoint\Logo de fond AF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588" y="1192213"/>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ZoneTexte 3"/>
          <p:cNvSpPr txBox="1">
            <a:spLocks noChangeArrowheads="1"/>
          </p:cNvSpPr>
          <p:nvPr/>
        </p:nvSpPr>
        <p:spPr bwMode="auto">
          <a:xfrm>
            <a:off x="1695450" y="323850"/>
            <a:ext cx="75025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3200" b="1" dirty="0">
                <a:solidFill>
                  <a:srgbClr val="002360"/>
                </a:solidFill>
              </a:rPr>
              <a:t>9</a:t>
            </a:r>
            <a:r>
              <a:rPr lang="fr-FR" altLang="fr-FR" sz="3200" b="1" dirty="0" smtClean="0">
                <a:solidFill>
                  <a:srgbClr val="002360"/>
                </a:solidFill>
              </a:rPr>
              <a:t>. Pourquoi adhérer à l’AFDS ? </a:t>
            </a:r>
            <a:endParaRPr lang="fr-FR" altLang="fr-FR" sz="3200" b="1" dirty="0">
              <a:solidFill>
                <a:srgbClr val="002360"/>
              </a:solidFill>
            </a:endParaRPr>
          </a:p>
        </p:txBody>
      </p:sp>
      <p:sp>
        <p:nvSpPr>
          <p:cNvPr id="7" name="Rectangle 6"/>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768302" y="2715"/>
            <a:ext cx="884286"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sp>
        <p:nvSpPr>
          <p:cNvPr id="2" name="ZoneTexte 1"/>
          <p:cNvSpPr txBox="1"/>
          <p:nvPr/>
        </p:nvSpPr>
        <p:spPr>
          <a:xfrm>
            <a:off x="1041408" y="1151483"/>
            <a:ext cx="7882466" cy="3754874"/>
          </a:xfrm>
          <a:prstGeom prst="rect">
            <a:avLst/>
          </a:prstGeom>
          <a:noFill/>
        </p:spPr>
        <p:txBody>
          <a:bodyPr wrap="square" rtlCol="0">
            <a:spAutoFit/>
          </a:bodyPr>
          <a:lstStyle/>
          <a:p>
            <a:pPr marL="285750" indent="-285750">
              <a:lnSpc>
                <a:spcPct val="200000"/>
              </a:lnSpc>
              <a:buFont typeface="Wingdings" panose="05000000000000000000" pitchFamily="2" charset="2"/>
              <a:buChar char="Ø"/>
            </a:pPr>
            <a:r>
              <a:rPr lang="fr-FR" sz="1600" dirty="0" smtClean="0">
                <a:solidFill>
                  <a:srgbClr val="1F517B"/>
                </a:solidFill>
              </a:rPr>
              <a:t>Pour être informé en temps réel des actualités professionnelles</a:t>
            </a:r>
          </a:p>
          <a:p>
            <a:pPr lvl="0"/>
            <a:endParaRPr lang="fr-FR" sz="1600" dirty="0" smtClean="0">
              <a:solidFill>
                <a:srgbClr val="1F517B"/>
              </a:solidFill>
            </a:endParaRPr>
          </a:p>
          <a:p>
            <a:pPr marL="285750" lvl="0" indent="-285750">
              <a:buFont typeface="Wingdings" panose="05000000000000000000" pitchFamily="2" charset="2"/>
              <a:buChar char="Ø"/>
            </a:pPr>
            <a:r>
              <a:rPr lang="fr-FR" sz="1600" dirty="0" smtClean="0">
                <a:solidFill>
                  <a:srgbClr val="1F517B"/>
                </a:solidFill>
              </a:rPr>
              <a:t>Pour </a:t>
            </a:r>
            <a:r>
              <a:rPr lang="fr-FR" sz="1600" dirty="0">
                <a:solidFill>
                  <a:srgbClr val="1F517B"/>
                </a:solidFill>
              </a:rPr>
              <a:t>participer aux réflexions sur la valorisation du rôle des Directeur des soins (de la reconnaissance de l’expertise dans les enjeux de gouvernance à la valorisation du statut</a:t>
            </a:r>
            <a:r>
              <a:rPr lang="fr-FR" sz="1600" dirty="0" smtClean="0">
                <a:solidFill>
                  <a:srgbClr val="1F517B"/>
                </a:solidFill>
              </a:rPr>
              <a:t>)</a:t>
            </a:r>
          </a:p>
          <a:p>
            <a:pPr lvl="0"/>
            <a:endParaRPr lang="fr-FR" sz="1600" dirty="0">
              <a:solidFill>
                <a:srgbClr val="1F517B"/>
              </a:solidFill>
            </a:endParaRPr>
          </a:p>
          <a:p>
            <a:pPr marL="285750" lvl="0" indent="-285750">
              <a:buFont typeface="Wingdings" panose="05000000000000000000" pitchFamily="2" charset="2"/>
              <a:buChar char="Ø"/>
            </a:pPr>
            <a:r>
              <a:rPr lang="fr-FR" sz="1600" dirty="0">
                <a:solidFill>
                  <a:srgbClr val="1F517B"/>
                </a:solidFill>
              </a:rPr>
              <a:t>Être soutenu et bénéficier d’un accompagnement solidaire, de l’entraide et de la cohésion entre Directeurs des </a:t>
            </a:r>
            <a:r>
              <a:rPr lang="fr-FR" sz="1600" dirty="0" smtClean="0">
                <a:solidFill>
                  <a:srgbClr val="1F517B"/>
                </a:solidFill>
              </a:rPr>
              <a:t>soins</a:t>
            </a:r>
            <a:endParaRPr lang="fr-FR" sz="1600" dirty="0">
              <a:solidFill>
                <a:srgbClr val="1F517B"/>
              </a:solidFill>
            </a:endParaRPr>
          </a:p>
          <a:p>
            <a:pPr marL="285750" indent="-285750">
              <a:lnSpc>
                <a:spcPct val="200000"/>
              </a:lnSpc>
              <a:buFont typeface="Wingdings" panose="05000000000000000000" pitchFamily="2" charset="2"/>
              <a:buChar char="Ø"/>
            </a:pPr>
            <a:r>
              <a:rPr lang="fr-FR" sz="1600" dirty="0" smtClean="0">
                <a:solidFill>
                  <a:srgbClr val="1F517B"/>
                </a:solidFill>
              </a:rPr>
              <a:t>Participer aux groupes de travail en lien avec le ministère, la DGOS, la FHF, l’ANAP etc…</a:t>
            </a:r>
          </a:p>
          <a:p>
            <a:pPr marL="285750" indent="-285750">
              <a:lnSpc>
                <a:spcPct val="200000"/>
              </a:lnSpc>
              <a:buFont typeface="Wingdings" panose="05000000000000000000" pitchFamily="2" charset="2"/>
              <a:buChar char="Ø"/>
            </a:pPr>
            <a:r>
              <a:rPr lang="fr-FR" sz="1600" dirty="0" smtClean="0">
                <a:solidFill>
                  <a:srgbClr val="1F517B"/>
                </a:solidFill>
              </a:rPr>
              <a:t>Appartenir au collectif des Directeurs des soins</a:t>
            </a:r>
          </a:p>
          <a:p>
            <a:pPr marL="285750" indent="-285750">
              <a:lnSpc>
                <a:spcPct val="200000"/>
              </a:lnSpc>
              <a:buFont typeface="Wingdings" panose="05000000000000000000" pitchFamily="2" charset="2"/>
              <a:buChar char="Ø"/>
            </a:pPr>
            <a:r>
              <a:rPr lang="fr-FR" sz="1600" dirty="0" smtClean="0">
                <a:solidFill>
                  <a:srgbClr val="1F517B"/>
                </a:solidFill>
              </a:rPr>
              <a:t>Participer aux journées nationales d’étude</a:t>
            </a:r>
          </a:p>
          <a:p>
            <a:endParaRPr lang="fr-FR" sz="1400" dirty="0"/>
          </a:p>
        </p:txBody>
      </p:sp>
      <p:pic>
        <p:nvPicPr>
          <p:cNvPr id="11"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36688" y="0"/>
            <a:ext cx="7707312"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50"/>
          </a:p>
        </p:txBody>
      </p:sp>
      <p:pic>
        <p:nvPicPr>
          <p:cNvPr id="73731" name="Picture 2" descr="G:\dds\DDS (2)\4. CHU ET PARTENAIRES\4.8 AFDS\Année 2023 AFDS NATIONALE\ASSEMBLEE GENERALE AFDS\POWERPOINT\Visuels pour Powerpoint\Logo de fond AF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588" y="1192213"/>
            <a:ext cx="75041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ZoneTexte 2"/>
          <p:cNvSpPr txBox="1">
            <a:spLocks noChangeArrowheads="1"/>
          </p:cNvSpPr>
          <p:nvPr/>
        </p:nvSpPr>
        <p:spPr bwMode="auto">
          <a:xfrm>
            <a:off x="2390775" y="2054225"/>
            <a:ext cx="567213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itchFamily="34" charset="0"/>
              </a:defRPr>
            </a:lvl1pPr>
            <a:lvl2pPr marL="742950" indent="-285750">
              <a:defRPr sz="1300">
                <a:solidFill>
                  <a:schemeClr val="tx1"/>
                </a:solidFill>
                <a:latin typeface="Calibri" pitchFamily="34" charset="0"/>
              </a:defRPr>
            </a:lvl2pPr>
            <a:lvl3pPr marL="1143000" indent="-228600">
              <a:defRPr sz="1300">
                <a:solidFill>
                  <a:schemeClr val="tx1"/>
                </a:solidFill>
                <a:latin typeface="Calibri" pitchFamily="34" charset="0"/>
              </a:defRPr>
            </a:lvl3pPr>
            <a:lvl4pPr marL="1600200" indent="-228600">
              <a:defRPr sz="1300">
                <a:solidFill>
                  <a:schemeClr val="tx1"/>
                </a:solidFill>
                <a:latin typeface="Calibri" pitchFamily="34" charset="0"/>
              </a:defRPr>
            </a:lvl4pPr>
            <a:lvl5pPr marL="2057400" indent="-228600">
              <a:defRPr sz="1300">
                <a:solidFill>
                  <a:schemeClr val="tx1"/>
                </a:solidFill>
                <a:latin typeface="Calibri" pitchFamily="34" charset="0"/>
              </a:defRPr>
            </a:lvl5pPr>
            <a:lvl6pPr marL="2514600" indent="-228600" defTabSz="685800" eaLnBrk="0" fontAlgn="base" hangingPunct="0">
              <a:spcBef>
                <a:spcPct val="0"/>
              </a:spcBef>
              <a:spcAft>
                <a:spcPct val="0"/>
              </a:spcAft>
              <a:defRPr sz="1300">
                <a:solidFill>
                  <a:schemeClr val="tx1"/>
                </a:solidFill>
                <a:latin typeface="Calibri" pitchFamily="34" charset="0"/>
              </a:defRPr>
            </a:lvl6pPr>
            <a:lvl7pPr marL="2971800" indent="-228600" defTabSz="685800" eaLnBrk="0" fontAlgn="base" hangingPunct="0">
              <a:spcBef>
                <a:spcPct val="0"/>
              </a:spcBef>
              <a:spcAft>
                <a:spcPct val="0"/>
              </a:spcAft>
              <a:defRPr sz="1300">
                <a:solidFill>
                  <a:schemeClr val="tx1"/>
                </a:solidFill>
                <a:latin typeface="Calibri" pitchFamily="34" charset="0"/>
              </a:defRPr>
            </a:lvl7pPr>
            <a:lvl8pPr marL="3429000" indent="-228600" defTabSz="685800" eaLnBrk="0" fontAlgn="base" hangingPunct="0">
              <a:spcBef>
                <a:spcPct val="0"/>
              </a:spcBef>
              <a:spcAft>
                <a:spcPct val="0"/>
              </a:spcAft>
              <a:defRPr sz="1300">
                <a:solidFill>
                  <a:schemeClr val="tx1"/>
                </a:solidFill>
                <a:latin typeface="Calibri" pitchFamily="34" charset="0"/>
              </a:defRPr>
            </a:lvl8pPr>
            <a:lvl9pPr marL="3886200" indent="-228600" defTabSz="685800" eaLnBrk="0" fontAlgn="base" hangingPunct="0">
              <a:spcBef>
                <a:spcPct val="0"/>
              </a:spcBef>
              <a:spcAft>
                <a:spcPct val="0"/>
              </a:spcAft>
              <a:defRPr sz="1300">
                <a:solidFill>
                  <a:schemeClr val="tx1"/>
                </a:solidFill>
                <a:latin typeface="Calibri" pitchFamily="34" charset="0"/>
              </a:defRPr>
            </a:lvl9pPr>
          </a:lstStyle>
          <a:p>
            <a:pPr eaLnBrk="1" hangingPunct="1">
              <a:lnSpc>
                <a:spcPts val="3600"/>
              </a:lnSpc>
            </a:pPr>
            <a:r>
              <a:rPr lang="fr-FR" altLang="fr-FR" sz="4000" b="1">
                <a:solidFill>
                  <a:srgbClr val="002360"/>
                </a:solidFill>
              </a:rPr>
              <a:t>Merci de votre attention</a:t>
            </a:r>
          </a:p>
        </p:txBody>
      </p:sp>
      <p:sp>
        <p:nvSpPr>
          <p:cNvPr id="5" name="Rectangle 4"/>
          <p:cNvSpPr/>
          <p:nvPr/>
        </p:nvSpPr>
        <p:spPr>
          <a:xfrm>
            <a:off x="1235" y="-5752"/>
            <a:ext cx="767067" cy="5149251"/>
          </a:xfrm>
          <a:prstGeom prst="rect">
            <a:avLst/>
          </a:prstGeom>
          <a:solidFill>
            <a:srgbClr val="002360"/>
          </a:solidFill>
          <a:ln>
            <a:solidFill>
              <a:srgbClr val="00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rot="16200000">
            <a:off x="-1660908" y="2227053"/>
            <a:ext cx="4097336" cy="338554"/>
          </a:xfrm>
          <a:prstGeom prst="rect">
            <a:avLst/>
          </a:prstGeom>
          <a:noFill/>
          <a:ln>
            <a:solidFill>
              <a:srgbClr val="002360"/>
            </a:solidFill>
          </a:ln>
        </p:spPr>
        <p:txBody>
          <a:bodyPr wrap="square" rtlCol="0">
            <a:spAutoFit/>
          </a:bodyPr>
          <a:lstStyle/>
          <a:p>
            <a:r>
              <a:rPr lang="fr-FR" sz="1600" b="1" i="1" dirty="0" smtClean="0">
                <a:solidFill>
                  <a:schemeClr val="bg1"/>
                </a:solidFill>
              </a:rPr>
              <a:t>Association Française des Directeurs des Soins</a:t>
            </a:r>
            <a:endParaRPr lang="fr-FR" sz="1600" b="1" i="1" dirty="0">
              <a:solidFill>
                <a:schemeClr val="bg1"/>
              </a:solidFill>
            </a:endParaRPr>
          </a:p>
        </p:txBody>
      </p:sp>
      <p:sp>
        <p:nvSpPr>
          <p:cNvPr id="8" name="Rectangle 7"/>
          <p:cNvSpPr/>
          <p:nvPr/>
        </p:nvSpPr>
        <p:spPr>
          <a:xfrm>
            <a:off x="768302" y="-5752"/>
            <a:ext cx="884286" cy="5149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G:\dds\DDS (2)\4. CHU ET PARTENAIRES\4.8 AFDS\Année 2024 NATIONALE\COMMUNICATION\LOGOS\Logo AFDS\Logo AFDS bleu mar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000"/>
            <a:ext cx="759835" cy="3816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FDS - Assemblée générale - 2023 - VF">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AFDS - Assemblée générale - 2023 - VF</Template>
  <TotalTime>1047</TotalTime>
  <Words>655</Words>
  <Application>Microsoft Office PowerPoint</Application>
  <PresentationFormat>Affichage à l'écran (16:9)</PresentationFormat>
  <Paragraphs>141</Paragraphs>
  <Slides>17</Slides>
  <Notes>5</Notes>
  <HiddenSlides>0</HiddenSlides>
  <MMClips>0</MMClips>
  <ScaleCrop>false</ScaleCrop>
  <HeadingPairs>
    <vt:vector size="4" baseType="variant">
      <vt:variant>
        <vt:lpstr>Thème</vt:lpstr>
      </vt:variant>
      <vt:variant>
        <vt:i4>2</vt:i4>
      </vt:variant>
      <vt:variant>
        <vt:lpstr>Titres des diapositives</vt:lpstr>
      </vt:variant>
      <vt:variant>
        <vt:i4>17</vt:i4>
      </vt:variant>
    </vt:vector>
  </HeadingPairs>
  <TitlesOfParts>
    <vt:vector size="19" baseType="lpstr">
      <vt:lpstr>AFDS - Assemblée générale - 2023 - VF</vt:lpstr>
      <vt:lpstr>3_Thème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Centre Hospitalier Universitaire d'Angers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DENIAU ADELE</dc:creator>
  <cp:lastModifiedBy>DENIAU ADELE</cp:lastModifiedBy>
  <cp:revision>135</cp:revision>
  <cp:lastPrinted>2018-10-01T12:49:29Z</cp:lastPrinted>
  <dcterms:created xsi:type="dcterms:W3CDTF">2023-12-19T09:02:27Z</dcterms:created>
  <dcterms:modified xsi:type="dcterms:W3CDTF">2026-01-27T16:02:08Z</dcterms:modified>
</cp:coreProperties>
</file>