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324" r:id="rId4"/>
    <p:sldId id="328" r:id="rId5"/>
    <p:sldId id="318" r:id="rId6"/>
    <p:sldId id="315" r:id="rId7"/>
    <p:sldId id="325" r:id="rId8"/>
    <p:sldId id="321" r:id="rId9"/>
    <p:sldId id="322" r:id="rId10"/>
    <p:sldId id="261" r:id="rId11"/>
    <p:sldId id="326" r:id="rId12"/>
    <p:sldId id="329" r:id="rId13"/>
    <p:sldId id="330" r:id="rId14"/>
    <p:sldId id="331" r:id="rId15"/>
    <p:sldId id="263" r:id="rId16"/>
    <p:sldId id="264" r:id="rId17"/>
    <p:sldId id="311" r:id="rId18"/>
    <p:sldId id="312" r:id="rId19"/>
    <p:sldId id="332" r:id="rId20"/>
    <p:sldId id="313" r:id="rId21"/>
    <p:sldId id="266" r:id="rId22"/>
    <p:sldId id="333" r:id="rId23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EB3"/>
    <a:srgbClr val="616EC5"/>
    <a:srgbClr val="F0F0F0"/>
    <a:srgbClr val="FEFEFE"/>
    <a:srgbClr val="E2E9F1"/>
    <a:srgbClr val="E9ECF3"/>
    <a:srgbClr val="E8E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80336" autoAdjust="0"/>
  </p:normalViewPr>
  <p:slideViewPr>
    <p:cSldViewPr snapToGrid="0">
      <p:cViewPr>
        <p:scale>
          <a:sx n="72" d="100"/>
          <a:sy n="72" d="100"/>
        </p:scale>
        <p:origin x="-87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3D672-4A9A-457C-A97F-FC50F7EF594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27EB5-48EF-473D-9613-899BF823D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17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Objectifs des entretiens patients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Recueillir l’expression des besoins patient concernant leurs besoins, attentes et priorités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Améliorer la coordination et la continuité des soins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Favoriser une prise en charge centrée sur le patient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Enrichir la réflexion engagée sur le Projet de Soins par l’expérience patient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27EB5-48EF-473D-9613-899BF823D79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71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Bulle éthique de sécurisation et de confiance</a:t>
            </a:r>
          </a:p>
          <a:p>
            <a:endParaRPr lang="fr-FR" dirty="0"/>
          </a:p>
          <a:p>
            <a:r>
              <a:rPr lang="fr-FR" dirty="0"/>
              <a:t>Possibilité d’exprimer par le patient, sa vérité même ce qui peut déranger</a:t>
            </a:r>
          </a:p>
          <a:p>
            <a:endParaRPr lang="fr-FR" dirty="0"/>
          </a:p>
          <a:p>
            <a:r>
              <a:rPr lang="fr-FR" dirty="0"/>
              <a:t>Sur le plan méthodologique, les entretiens sont réalisés par la même personne pour limiter les biais, la professionnelle est formée aux entretiens complexes avec les patients (relation d’aide, Master Clinique – éducation thérapeutique et médiation)</a:t>
            </a:r>
          </a:p>
          <a:p>
            <a:endParaRPr lang="fr-FR" dirty="0"/>
          </a:p>
          <a:p>
            <a:r>
              <a:rPr lang="fr-FR" dirty="0"/>
              <a:t>L’approche est qualitative, le guide d’entretien est construit à partir de la méthode PRENS, référentiel Canadien (relatif au sondage des expériences d’hospitalisation des patients canadiens de 2024, patient traceur HAS),</a:t>
            </a:r>
          </a:p>
          <a:p>
            <a:endParaRPr lang="fr-FR" dirty="0"/>
          </a:p>
          <a:p>
            <a:r>
              <a:rPr lang="fr-FR" dirty="0"/>
              <a:t>Il ne s’agit pas d’un questionnaire de satisfaction, le but est d’inviter le patient à raconter son récit, collecter des données et écouter son vécu,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27EB5-48EF-473D-9613-899BF823D79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271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27EB5-48EF-473D-9613-899BF823D79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980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27EB5-48EF-473D-9613-899BF823D79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959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27EB5-48EF-473D-9613-899BF823D796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938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92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32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33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45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21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32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425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142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87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07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175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10AA4-F800-4EFF-9110-C60A45A41E0F}" type="datetime1">
              <a:rPr lang="fr-FR" smtClean="0"/>
              <a:t>13/05/2026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112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2172-4D25-4C3E-8BD1-7852A89D92F1}" type="datetime1">
              <a:rPr lang="fr-FR" smtClean="0"/>
              <a:t>13/05/2026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471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D142-E7F3-4921-9263-23D5D6DCB855}" type="datetime1">
              <a:rPr lang="fr-FR" smtClean="0"/>
              <a:t>13/05/2026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325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5B092-CF28-4A05-A89A-4BDF0F4C120B}" type="datetime1">
              <a:rPr lang="fr-FR" smtClean="0"/>
              <a:t>13/05/2026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952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1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F34-4613-43B5-AF08-979940080DF2}" type="datetime1">
              <a:rPr lang="fr-FR" smtClean="0"/>
              <a:t>13/05/2026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937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FB6D0-9C40-4F0F-AC92-C4AC64369F71}" type="datetime1">
              <a:rPr lang="fr-FR" smtClean="0"/>
              <a:t>13/05/2026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60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58E8-CB31-4BAB-832E-23D027BF1309}" type="datetime1">
              <a:rPr lang="fr-FR" smtClean="0"/>
              <a:t>13/05/2026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987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F32D8-17CF-4B57-98BA-CE04D4FE655F}" type="datetime1">
              <a:rPr lang="fr-FR" smtClean="0"/>
              <a:t>13/05/2026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509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F063D-1B37-4841-A61B-86BD4CBF6832}" type="datetime1">
              <a:rPr lang="fr-FR" smtClean="0"/>
              <a:t>13/05/2026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249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4593-A186-42FB-983B-894806AB4C0C}" type="datetime1">
              <a:rPr lang="fr-FR" smtClean="0"/>
              <a:t>13/05/2026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4191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3BE2-F68B-4723-8E6A-F58AE48114B1}" type="datetime1">
              <a:rPr lang="fr-FR" smtClean="0"/>
              <a:t>13/05/2026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36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35FF-46CB-415A-B3F9-B1EDDCAD1B65}" type="datetimeFigureOut">
              <a:rPr lang="fr-FR" smtClean="0"/>
              <a:t>13/05/2026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C1569-8C7B-48AB-A59F-BA58E855B2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08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0D87-8A7C-4882-8214-9073352A48AB}" type="datetime1">
              <a:rPr lang="fr-FR" smtClean="0"/>
              <a:t>13/05/2026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E665-539F-41AE-B8B4-E8ED1B6B84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51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6175" y="2645743"/>
            <a:ext cx="4837814" cy="972549"/>
          </a:xfrm>
        </p:spPr>
        <p:txBody>
          <a:bodyPr>
            <a:normAutofit fontScale="90000"/>
          </a:bodyPr>
          <a:lstStyle/>
          <a:p>
            <a:r>
              <a:rPr lang="fr-FR" sz="2903" dirty="0">
                <a:solidFill>
                  <a:srgbClr val="616EB3"/>
                </a:solidFill>
                <a:latin typeface="Century Gothic" panose="020B0502020202020204" pitchFamily="34" charset="0"/>
              </a:rPr>
              <a:t>Centre Hospitalier Compiègne-Noyon</a:t>
            </a:r>
            <a:br>
              <a:rPr lang="fr-FR" sz="2903" dirty="0">
                <a:solidFill>
                  <a:srgbClr val="616EB3"/>
                </a:solidFill>
                <a:latin typeface="Century Gothic" panose="020B0502020202020204" pitchFamily="34" charset="0"/>
              </a:rPr>
            </a:br>
            <a:r>
              <a:rPr lang="fr-FR" sz="2903" dirty="0">
                <a:solidFill>
                  <a:srgbClr val="616EB3"/>
                </a:solidFill>
                <a:latin typeface="Century Gothic" panose="020B0502020202020204" pitchFamily="34" charset="0"/>
              </a:rPr>
              <a:t>-</a:t>
            </a:r>
            <a:br>
              <a:rPr lang="fr-FR" sz="2903" dirty="0">
                <a:solidFill>
                  <a:srgbClr val="616EB3"/>
                </a:solidFill>
                <a:latin typeface="Century Gothic" panose="020B0502020202020204" pitchFamily="34" charset="0"/>
              </a:rPr>
            </a:br>
            <a:r>
              <a:rPr lang="fr-FR" sz="2903" dirty="0">
                <a:solidFill>
                  <a:srgbClr val="616EB3"/>
                </a:solidFill>
                <a:latin typeface="Century Gothic" panose="020B0502020202020204" pitchFamily="34" charset="0"/>
              </a:rPr>
              <a:t>Projet de Soins</a:t>
            </a:r>
            <a:endParaRPr lang="fr-FR" sz="2903" b="1" dirty="0">
              <a:solidFill>
                <a:srgbClr val="616EB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" y="4079680"/>
            <a:ext cx="6390167" cy="1576841"/>
          </a:xfrm>
        </p:spPr>
        <p:txBody>
          <a:bodyPr>
            <a:normAutofit lnSpcReduction="10000"/>
          </a:bodyPr>
          <a:lstStyle/>
          <a:p>
            <a:r>
              <a:rPr lang="fr-FR" sz="1814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P. JAVEL, CGS, Membre du bureau de l’AFDS</a:t>
            </a:r>
          </a:p>
          <a:p>
            <a:endParaRPr lang="fr-FR" sz="1814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fr-FR" sz="1814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I. DEPRET, Chargée de missions politique de Soins à la Direction des Soins, des Activités Paramédicales et Managériales</a:t>
            </a:r>
          </a:p>
        </p:txBody>
      </p:sp>
    </p:spTree>
    <p:extLst>
      <p:ext uri="{BB962C8B-B14F-4D97-AF65-F5344CB8AC3E}">
        <p14:creationId xmlns:p14="http://schemas.microsoft.com/office/powerpoint/2010/main" val="484720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6862" y="107797"/>
            <a:ext cx="9033351" cy="792755"/>
          </a:xfrm>
        </p:spPr>
        <p:txBody>
          <a:bodyPr>
            <a:normAutofit fontScale="90000"/>
          </a:bodyPr>
          <a:lstStyle/>
          <a:p>
            <a:r>
              <a:rPr lang="fr-FR" sz="2903" dirty="0">
                <a:solidFill>
                  <a:srgbClr val="616EB3"/>
                </a:solidFill>
                <a:latin typeface="Century Gothic" panose="020B0502020202020204" pitchFamily="34" charset="0"/>
              </a:rPr>
              <a:t>Centre Hospitalier Compiègne-Noyon : Projet de Soins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481" y="1462708"/>
            <a:ext cx="12023002" cy="4351338"/>
          </a:xfrm>
        </p:spPr>
        <p:txBody>
          <a:bodyPr>
            <a:normAutofit/>
          </a:bodyPr>
          <a:lstStyle/>
          <a:p>
            <a:r>
              <a:rPr lang="fr-FR" sz="2100" dirty="0">
                <a:solidFill>
                  <a:srgbClr val="616EC5"/>
                </a:solidFill>
                <a:latin typeface="Arial" panose="020B0604020202020204" pitchFamily="34" charset="0"/>
              </a:rPr>
              <a:t>Centre Hospitalier Compiègne-Noyon et des établissements de la direction commune (3 EHPAD)</a:t>
            </a:r>
          </a:p>
          <a:p>
            <a:r>
              <a:rPr lang="fr-FR" sz="2100" dirty="0">
                <a:solidFill>
                  <a:srgbClr val="616EC5"/>
                </a:solidFill>
                <a:latin typeface="Arial" panose="020B0604020202020204" pitchFamily="34" charset="0"/>
              </a:rPr>
              <a:t>En direction commune avec les EHPAD de Beaulieu-les-Fontaines, </a:t>
            </a:r>
            <a:r>
              <a:rPr lang="fr-FR" sz="2100" dirty="0" err="1">
                <a:solidFill>
                  <a:srgbClr val="616EC5"/>
                </a:solidFill>
                <a:latin typeface="Arial" panose="020B0604020202020204" pitchFamily="34" charset="0"/>
              </a:rPr>
              <a:t>Cuts</a:t>
            </a:r>
            <a:r>
              <a:rPr lang="fr-FR" sz="2100" dirty="0">
                <a:solidFill>
                  <a:srgbClr val="616EC5"/>
                </a:solidFill>
                <a:latin typeface="Arial" panose="020B0604020202020204" pitchFamily="34" charset="0"/>
              </a:rPr>
              <a:t> et Attichy-Tracy-le-Mont, et avec l’IMPRO de </a:t>
            </a:r>
            <a:r>
              <a:rPr lang="fr-FR" sz="2100" dirty="0" err="1">
                <a:solidFill>
                  <a:srgbClr val="616EC5"/>
                </a:solidFill>
                <a:latin typeface="Arial" panose="020B0604020202020204" pitchFamily="34" charset="0"/>
              </a:rPr>
              <a:t>Ribécourt</a:t>
            </a:r>
            <a:r>
              <a:rPr lang="fr-FR" sz="2100" dirty="0">
                <a:solidFill>
                  <a:srgbClr val="616EC5"/>
                </a:solidFill>
                <a:latin typeface="Arial" panose="020B0604020202020204" pitchFamily="34" charset="0"/>
              </a:rPr>
              <a:t>. </a:t>
            </a:r>
          </a:p>
          <a:p>
            <a:pPr lvl="0"/>
            <a:r>
              <a:rPr lang="fr-FR" altLang="fr-FR" sz="2100" dirty="0">
                <a:solidFill>
                  <a:srgbClr val="616EC5"/>
                </a:solidFill>
                <a:latin typeface="Arial" panose="020B0604020202020204" pitchFamily="34" charset="0"/>
              </a:rPr>
              <a:t>Etablissement support d’un GHT (GHT Oise Nord EST ou ONE) sur un territoire de plus de 250 000 habitants.</a:t>
            </a:r>
          </a:p>
          <a:p>
            <a:r>
              <a:rPr lang="fr-FR" altLang="fr-FR" sz="2100" dirty="0">
                <a:solidFill>
                  <a:srgbClr val="616EC5"/>
                </a:solidFill>
                <a:latin typeface="Arial" panose="020B0604020202020204" pitchFamily="34" charset="0"/>
              </a:rPr>
              <a:t>Effectifs (ETP) : 2 660 agents</a:t>
            </a:r>
          </a:p>
          <a:p>
            <a:pPr lvl="0"/>
            <a:endParaRPr lang="fr-FR" altLang="fr-FR" sz="1050" dirty="0">
              <a:latin typeface="Arial" panose="020B0604020202020204" pitchFamily="34" charset="0"/>
            </a:endParaRPr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1814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xmlns="" id="{B552F9E8-614A-5429-A051-5F6D3DC9FB7D}"/>
              </a:ext>
            </a:extLst>
          </p:cNvPr>
          <p:cNvGraphicFramePr>
            <a:graphicFrameLocks noGrp="1"/>
          </p:cNvGraphicFramePr>
          <p:nvPr/>
        </p:nvGraphicFramePr>
        <p:xfrm>
          <a:off x="146862" y="3852456"/>
          <a:ext cx="11344944" cy="2137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0824">
                  <a:extLst>
                    <a:ext uri="{9D8B030D-6E8A-4147-A177-3AD203B41FA5}">
                      <a16:colId xmlns:a16="http://schemas.microsoft.com/office/drawing/2014/main" xmlns="" val="2459852262"/>
                    </a:ext>
                  </a:extLst>
                </a:gridCol>
                <a:gridCol w="1890824">
                  <a:extLst>
                    <a:ext uri="{9D8B030D-6E8A-4147-A177-3AD203B41FA5}">
                      <a16:colId xmlns:a16="http://schemas.microsoft.com/office/drawing/2014/main" xmlns="" val="3726699624"/>
                    </a:ext>
                  </a:extLst>
                </a:gridCol>
                <a:gridCol w="1890824">
                  <a:extLst>
                    <a:ext uri="{9D8B030D-6E8A-4147-A177-3AD203B41FA5}">
                      <a16:colId xmlns:a16="http://schemas.microsoft.com/office/drawing/2014/main" xmlns="" val="1285425848"/>
                    </a:ext>
                  </a:extLst>
                </a:gridCol>
                <a:gridCol w="1890824">
                  <a:extLst>
                    <a:ext uri="{9D8B030D-6E8A-4147-A177-3AD203B41FA5}">
                      <a16:colId xmlns:a16="http://schemas.microsoft.com/office/drawing/2014/main" xmlns="" val="1141063172"/>
                    </a:ext>
                  </a:extLst>
                </a:gridCol>
                <a:gridCol w="1890824">
                  <a:extLst>
                    <a:ext uri="{9D8B030D-6E8A-4147-A177-3AD203B41FA5}">
                      <a16:colId xmlns:a16="http://schemas.microsoft.com/office/drawing/2014/main" xmlns="" val="4020505963"/>
                    </a:ext>
                  </a:extLst>
                </a:gridCol>
                <a:gridCol w="1890824">
                  <a:extLst>
                    <a:ext uri="{9D8B030D-6E8A-4147-A177-3AD203B41FA5}">
                      <a16:colId xmlns:a16="http://schemas.microsoft.com/office/drawing/2014/main" xmlns="" val="2913797918"/>
                    </a:ext>
                  </a:extLst>
                </a:gridCol>
              </a:tblGrid>
              <a:tr h="292335">
                <a:tc rowSpan="2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fr-FR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fr-FR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Activité annuelle</a:t>
                      </a:r>
                    </a:p>
                  </a:txBody>
                  <a:tcPr>
                    <a:solidFill>
                      <a:srgbClr val="616EC5">
                        <a:alpha val="8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Capacitaire</a:t>
                      </a:r>
                    </a:p>
                  </a:txBody>
                  <a:tcPr>
                    <a:solidFill>
                      <a:srgbClr val="616EC5">
                        <a:alpha val="8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Urgences</a:t>
                      </a:r>
                    </a:p>
                  </a:txBody>
                  <a:tcPr>
                    <a:solidFill>
                      <a:srgbClr val="616EC5">
                        <a:alpha val="8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Bloc</a:t>
                      </a:r>
                    </a:p>
                  </a:txBody>
                  <a:tcPr>
                    <a:solidFill>
                      <a:srgbClr val="616EC5">
                        <a:alpha val="8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MCO</a:t>
                      </a:r>
                    </a:p>
                  </a:txBody>
                  <a:tcPr>
                    <a:solidFill>
                      <a:srgbClr val="616EC5">
                        <a:alpha val="8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Consultations</a:t>
                      </a:r>
                    </a:p>
                  </a:txBody>
                  <a:tcPr>
                    <a:solidFill>
                      <a:srgbClr val="616EC5">
                        <a:alpha val="8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9527118"/>
                  </a:ext>
                </a:extLst>
              </a:tr>
              <a:tr h="180206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1055 lits dont 450 lits de MCO, </a:t>
                      </a:r>
                    </a:p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6 Pôles : Clinique et Médico-Techniques</a:t>
                      </a:r>
                    </a:p>
                  </a:txBody>
                  <a:tcPr>
                    <a:solidFill>
                      <a:srgbClr val="616EC5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90 000 passages</a:t>
                      </a:r>
                    </a:p>
                  </a:txBody>
                  <a:tcPr>
                    <a:solidFill>
                      <a:srgbClr val="616EC5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13 salles de Bloc </a:t>
                      </a:r>
                    </a:p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10 500 interventions</a:t>
                      </a:r>
                    </a:p>
                  </a:txBody>
                  <a:tcPr>
                    <a:solidFill>
                      <a:srgbClr val="616EC5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45 000 séjours</a:t>
                      </a:r>
                    </a:p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1650 naissances</a:t>
                      </a:r>
                    </a:p>
                  </a:txBody>
                  <a:tcPr>
                    <a:solidFill>
                      <a:srgbClr val="616EC5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230 000 venues en consultations externes</a:t>
                      </a:r>
                    </a:p>
                  </a:txBody>
                  <a:tcPr>
                    <a:solidFill>
                      <a:srgbClr val="616EC5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4358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50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357" y="269715"/>
            <a:ext cx="11164186" cy="792755"/>
          </a:xfrm>
        </p:spPr>
        <p:txBody>
          <a:bodyPr>
            <a:normAutofit fontScale="90000"/>
          </a:bodyPr>
          <a:lstStyle/>
          <a:p>
            <a:r>
              <a:rPr lang="fr-FR" sz="2600" dirty="0">
                <a:solidFill>
                  <a:srgbClr val="616EB3"/>
                </a:solidFill>
                <a:latin typeface="Century Gothic" panose="020B0502020202020204" pitchFamily="34" charset="0"/>
              </a:rPr>
              <a:t>Bâtir le projet de soins 2026-2030 du CHICN</a:t>
            </a:r>
            <a:br>
              <a:rPr lang="fr-FR" sz="2600" dirty="0">
                <a:solidFill>
                  <a:srgbClr val="616EB3"/>
                </a:solidFill>
                <a:latin typeface="Century Gothic" panose="020B0502020202020204" pitchFamily="34" charset="0"/>
              </a:rPr>
            </a:br>
            <a:r>
              <a:rPr lang="fr-FR" sz="2600" dirty="0">
                <a:solidFill>
                  <a:srgbClr val="616EB3"/>
                </a:solidFill>
                <a:latin typeface="Century Gothic" panose="020B0502020202020204" pitchFamily="34" charset="0"/>
              </a:rPr>
              <a:t>Une méthodologie enrichie par l’expérience patient</a:t>
            </a:r>
          </a:p>
        </p:txBody>
      </p:sp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xmlns="" id="{CCB9D7CE-1ECC-B87B-FAFB-DD1FD22EB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90607"/>
            <a:ext cx="10972800" cy="4846816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xmlns="" id="{B879360C-ACE9-EF78-9799-ECEF981E0BB4}"/>
              </a:ext>
            </a:extLst>
          </p:cNvPr>
          <p:cNvSpPr/>
          <p:nvPr/>
        </p:nvSpPr>
        <p:spPr>
          <a:xfrm>
            <a:off x="2349795" y="2126512"/>
            <a:ext cx="7368363" cy="2753832"/>
          </a:xfrm>
          <a:prstGeom prst="roundRect">
            <a:avLst/>
          </a:prstGeom>
          <a:solidFill>
            <a:srgbClr val="616EC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Projet de Soins</a:t>
            </a:r>
          </a:p>
          <a:p>
            <a:pPr algn="ctr"/>
            <a:r>
              <a:rPr lang="fr-FR" sz="2800" dirty="0"/>
              <a:t>Outil formalisant les orientations et objectifs de soins : pratique clinique, organisation, management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45557A8-F186-1B0F-DA02-11E0E02F6142}"/>
              </a:ext>
            </a:extLst>
          </p:cNvPr>
          <p:cNvSpPr/>
          <p:nvPr/>
        </p:nvSpPr>
        <p:spPr>
          <a:xfrm>
            <a:off x="9725247" y="3104706"/>
            <a:ext cx="297712" cy="744279"/>
          </a:xfrm>
          <a:prstGeom prst="rect">
            <a:avLst/>
          </a:prstGeom>
          <a:solidFill>
            <a:schemeClr val="bg1">
              <a:lumMod val="9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8091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383" y="293121"/>
            <a:ext cx="8168250" cy="792755"/>
          </a:xfrm>
        </p:spPr>
        <p:txBody>
          <a:bodyPr>
            <a:normAutofit fontScale="90000"/>
          </a:bodyPr>
          <a:lstStyle/>
          <a:p>
            <a:r>
              <a:rPr lang="fr-FR" sz="2600" dirty="0">
                <a:solidFill>
                  <a:srgbClr val="616EB3"/>
                </a:solidFill>
                <a:latin typeface="Century Gothic" panose="020B0502020202020204" pitchFamily="34" charset="0"/>
              </a:rPr>
              <a:t>La feuille de route méthodologique</a:t>
            </a: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3200" dirty="0">
                <a:solidFill>
                  <a:schemeClr val="accent1">
                    <a:lumMod val="75000"/>
                  </a:schemeClr>
                </a:solidFill>
              </a:rPr>
            </a:br>
            <a:endParaRPr lang="fr-FR" sz="2903" dirty="0">
              <a:solidFill>
                <a:srgbClr val="616EB3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xmlns="" id="{B59BB046-208D-2AAC-5D77-16C9FE114A33}"/>
              </a:ext>
            </a:extLst>
          </p:cNvPr>
          <p:cNvSpPr/>
          <p:nvPr/>
        </p:nvSpPr>
        <p:spPr>
          <a:xfrm>
            <a:off x="587113" y="1371406"/>
            <a:ext cx="2954582" cy="941560"/>
          </a:xfrm>
          <a:prstGeom prst="rightArrow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1 : Évaluation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(été / automne 2025) 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xmlns="" id="{F26A8E5E-B75E-71CF-3D44-247F971503B5}"/>
              </a:ext>
            </a:extLst>
          </p:cNvPr>
          <p:cNvSpPr/>
          <p:nvPr/>
        </p:nvSpPr>
        <p:spPr>
          <a:xfrm>
            <a:off x="4020019" y="1371406"/>
            <a:ext cx="2435382" cy="941560"/>
          </a:xfrm>
          <a:prstGeom prst="rightArrow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2 : Production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fr-FR" sz="16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semestre 2026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xmlns="" id="{46444E49-B4C2-0957-D3D2-256AF1D3BF30}"/>
              </a:ext>
            </a:extLst>
          </p:cNvPr>
          <p:cNvSpPr/>
          <p:nvPr/>
        </p:nvSpPr>
        <p:spPr>
          <a:xfrm>
            <a:off x="6607801" y="1371406"/>
            <a:ext cx="2435382" cy="941560"/>
          </a:xfrm>
          <a:prstGeom prst="rightArrow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3 : Rédaction 2</a:t>
            </a:r>
            <a:r>
              <a:rPr kumimoji="0" lang="fr-FR" sz="16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semestre 2026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xmlns="" id="{0C1996CA-2ABD-6E2B-FBB8-08B4F53C710E}"/>
              </a:ext>
            </a:extLst>
          </p:cNvPr>
          <p:cNvSpPr/>
          <p:nvPr/>
        </p:nvSpPr>
        <p:spPr>
          <a:xfrm>
            <a:off x="9195583" y="1371406"/>
            <a:ext cx="2435382" cy="941560"/>
          </a:xfrm>
          <a:prstGeom prst="rightArrow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4 : Mise en œuvre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5E6EE20-2CF4-F0BD-7B24-5E9E80A4590D}"/>
              </a:ext>
            </a:extLst>
          </p:cNvPr>
          <p:cNvSpPr/>
          <p:nvPr/>
        </p:nvSpPr>
        <p:spPr>
          <a:xfrm>
            <a:off x="587113" y="2421607"/>
            <a:ext cx="2954582" cy="3938258"/>
          </a:xfrm>
          <a:prstGeom prst="rect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Évaluation du précédent Projet de Soins,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croisée (SROSS, certification V2010,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 Médico-Économique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i="1" kern="0" dirty="0">
                <a:solidFill>
                  <a:prstClr val="white"/>
                </a:solidFill>
                <a:latin typeface="Calibri" panose="020F0502020204030204"/>
              </a:rPr>
              <a:t>VALIDATION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méthodologique et axes priorités par le COPIL, CODIR, Directoire et CDU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b="1" i="1" kern="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i="1" kern="0" dirty="0">
                <a:solidFill>
                  <a:prstClr val="white"/>
                </a:solidFill>
                <a:latin typeface="Calibri" panose="020F0502020204030204"/>
              </a:rPr>
              <a:t>GROUPES DE TRAVAIL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Lancement : 14 focus groupes métier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Expérience patient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400" b="1" i="1" kern="0" dirty="0">
                <a:solidFill>
                  <a:prstClr val="white"/>
                </a:solidFill>
                <a:latin typeface="Calibri" panose="020F0502020204030204"/>
              </a:rPr>
              <a:t>INTEGRATION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Lien avec les instances (CLUD, CLAN, CLIN) et démarche qualité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95A8ED7-6760-0DDE-F2CA-244E6F5DBC4A}"/>
              </a:ext>
            </a:extLst>
          </p:cNvPr>
          <p:cNvSpPr/>
          <p:nvPr/>
        </p:nvSpPr>
        <p:spPr>
          <a:xfrm>
            <a:off x="3937029" y="2412554"/>
            <a:ext cx="2046083" cy="2516863"/>
          </a:xfrm>
          <a:prstGeom prst="rect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des verbatims des focus groupes et des expériences patient,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kern="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Autoévaluation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Formalisation des fiches actions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17B8D30-D094-6E4F-23D4-CDAA07FEB04B}"/>
              </a:ext>
            </a:extLst>
          </p:cNvPr>
          <p:cNvSpPr/>
          <p:nvPr/>
        </p:nvSpPr>
        <p:spPr>
          <a:xfrm>
            <a:off x="6607801" y="2412554"/>
            <a:ext cx="2046083" cy="2516863"/>
          </a:xfrm>
          <a:prstGeom prst="rect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Formalisation de Projet de Soins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kern="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09A5D4-34CC-EF2E-241B-18286EE5847B}"/>
              </a:ext>
            </a:extLst>
          </p:cNvPr>
          <p:cNvSpPr/>
          <p:nvPr/>
        </p:nvSpPr>
        <p:spPr>
          <a:xfrm>
            <a:off x="9195583" y="2421607"/>
            <a:ext cx="2046083" cy="2516863"/>
          </a:xfrm>
          <a:prstGeom prst="rect">
            <a:avLst/>
          </a:prstGeom>
          <a:solidFill>
            <a:srgbClr val="616EC5"/>
          </a:solidFill>
          <a:ln w="12700" cap="flat" cmpd="sng" algn="ctr">
            <a:solidFill>
              <a:srgbClr val="5B9BD5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Déploiement de la feuille de route au niveau 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Pôles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Services</a:t>
            </a:r>
          </a:p>
        </p:txBody>
      </p:sp>
    </p:spTree>
    <p:extLst>
      <p:ext uri="{BB962C8B-B14F-4D97-AF65-F5344CB8AC3E}">
        <p14:creationId xmlns:p14="http://schemas.microsoft.com/office/powerpoint/2010/main" val="3508232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246" y="1670783"/>
            <a:ext cx="11791507" cy="3156398"/>
          </a:xfrm>
        </p:spPr>
        <p:txBody>
          <a:bodyPr>
            <a:noAutofit/>
          </a:bodyPr>
          <a:lstStyle/>
          <a:p>
            <a:pPr algn="ctr"/>
            <a: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  <a:t>S’appuyer sur l’expérience patient… </a:t>
            </a:r>
            <a:b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</a:br>
            <a: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  <a:t>Une</a:t>
            </a:r>
            <a:r>
              <a:rPr lang="fr-FR" b="1" dirty="0">
                <a:solidFill>
                  <a:srgbClr val="616EB3"/>
                </a:solidFill>
                <a:latin typeface="Century Gothic" panose="020B0502020202020204" pitchFamily="34" charset="0"/>
              </a:rPr>
              <a:t> évidence </a:t>
            </a:r>
            <a: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  <a:t>pas si </a:t>
            </a:r>
            <a:r>
              <a:rPr lang="fr-FR" b="1" dirty="0">
                <a:solidFill>
                  <a:srgbClr val="616EB3"/>
                </a:solidFill>
                <a:latin typeface="Century Gothic" panose="020B0502020202020204" pitchFamily="34" charset="0"/>
              </a:rPr>
              <a:t>commune</a:t>
            </a:r>
            <a: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  <a:t> ! 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030576" y="6165561"/>
            <a:ext cx="2130848" cy="365125"/>
          </a:xfrm>
        </p:spPr>
        <p:txBody>
          <a:bodyPr/>
          <a:lstStyle/>
          <a:p>
            <a:pPr algn="ctr" defTabSz="829544"/>
            <a:fld id="{F835E665-539F-41AE-B8B4-E8ED1B6B8450}" type="slidenum">
              <a:rPr lang="fr-F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ctr" defTabSz="829544"/>
              <a:t>5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70197E5-FFC2-BB83-C94C-453B41A64E7E}"/>
              </a:ext>
            </a:extLst>
          </p:cNvPr>
          <p:cNvSpPr/>
          <p:nvPr/>
        </p:nvSpPr>
        <p:spPr>
          <a:xfrm>
            <a:off x="808075" y="1244009"/>
            <a:ext cx="10770782" cy="37745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3F651E55-2110-AA69-02FA-CC5D05E4DF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24"/>
          <a:stretch/>
        </p:blipFill>
        <p:spPr>
          <a:xfrm>
            <a:off x="0" y="774214"/>
            <a:ext cx="1535297" cy="14954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09348384-2C61-F147-B0FD-3EDD7EAC33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3339"/>
          <a:stretch/>
        </p:blipFill>
        <p:spPr>
          <a:xfrm>
            <a:off x="8678935" y="707224"/>
            <a:ext cx="3519266" cy="14086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489792B8-A007-761E-5475-4D7252CC7C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424" r="20656" b="46189"/>
          <a:stretch/>
        </p:blipFill>
        <p:spPr>
          <a:xfrm>
            <a:off x="897233" y="4412511"/>
            <a:ext cx="506265" cy="5103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77CBBB49-67EC-CAB2-CC5F-4B673D9D54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424" r="20656" b="46189"/>
          <a:stretch/>
        </p:blipFill>
        <p:spPr>
          <a:xfrm>
            <a:off x="1403498" y="3922432"/>
            <a:ext cx="506265" cy="51036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5DADD258-A472-6DC5-C18A-D996B50C70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196"/>
          <a:stretch/>
        </p:blipFill>
        <p:spPr>
          <a:xfrm flipV="1">
            <a:off x="1952232" y="4450217"/>
            <a:ext cx="518681" cy="51036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6E444F32-DB94-E132-603B-5960AB87D02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314"/>
          <a:stretch/>
        </p:blipFill>
        <p:spPr>
          <a:xfrm>
            <a:off x="9612829" y="3922432"/>
            <a:ext cx="1876425" cy="9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64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7604" y="1612519"/>
            <a:ext cx="8791353" cy="264750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  <a:t>Qui sont les </a:t>
            </a:r>
            <a:r>
              <a:rPr lang="fr-FR" b="1" dirty="0">
                <a:solidFill>
                  <a:srgbClr val="616EB3"/>
                </a:solidFill>
                <a:latin typeface="Century Gothic" panose="020B0502020202020204" pitchFamily="34" charset="0"/>
              </a:rPr>
              <a:t>vrais experts </a:t>
            </a:r>
            <a:r>
              <a:rPr lang="fr-FR" dirty="0">
                <a:solidFill>
                  <a:srgbClr val="616EB3"/>
                </a:solidFill>
                <a:latin typeface="Century Gothic" panose="020B0502020202020204" pitchFamily="34" charset="0"/>
              </a:rPr>
              <a:t>des soins hospitaliers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251C451-68A2-26ED-85FD-9EC5EEE49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91"/>
            <a:ext cx="2038350" cy="2295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25CDC12-71C2-5A7D-9EFC-27F9DF0135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r="1881"/>
          <a:stretch/>
        </p:blipFill>
        <p:spPr>
          <a:xfrm>
            <a:off x="0" y="2936272"/>
            <a:ext cx="2038349" cy="25346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D268170E-AD2B-8449-6F2A-4D8E4DE41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4107" y="5470918"/>
            <a:ext cx="3771900" cy="12096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3B0BC5B5-60A3-F432-7A98-E0AEEC2899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360"/>
          <a:stretch/>
        </p:blipFill>
        <p:spPr>
          <a:xfrm>
            <a:off x="9220642" y="3913334"/>
            <a:ext cx="2889842" cy="13811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D333D580-6B3C-9E2E-7DB1-D36C54A426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255" y="0"/>
            <a:ext cx="1571405" cy="258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5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030576" y="6165561"/>
            <a:ext cx="2130848" cy="365125"/>
          </a:xfrm>
        </p:spPr>
        <p:txBody>
          <a:bodyPr/>
          <a:lstStyle/>
          <a:p>
            <a:pPr algn="ctr" defTabSz="829544"/>
            <a:fld id="{F835E665-539F-41AE-B8B4-E8ED1B6B8450}" type="slidenum">
              <a:rPr lang="fr-F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ctr" defTabSz="829544"/>
              <a:t>7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8E330906-550F-C753-BAA4-9A58EB6B8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7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030576" y="6165561"/>
            <a:ext cx="2130848" cy="365125"/>
          </a:xfrm>
        </p:spPr>
        <p:txBody>
          <a:bodyPr/>
          <a:lstStyle/>
          <a:p>
            <a:pPr algn="ctr" defTabSz="829544"/>
            <a:fld id="{F835E665-539F-41AE-B8B4-E8ED1B6B8450}" type="slidenum">
              <a:rPr lang="fr-F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ctr" defTabSz="829544"/>
              <a:t>8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EEDD9AF2-37C0-93EA-97F9-FB9E726A87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99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EFEFE"/>
          </a:solidFill>
        </p:spPr>
      </p:pic>
    </p:spTree>
    <p:extLst>
      <p:ext uri="{BB962C8B-B14F-4D97-AF65-F5344CB8AC3E}">
        <p14:creationId xmlns:p14="http://schemas.microsoft.com/office/powerpoint/2010/main" val="3622553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707"/>
          <a:stretch/>
        </p:blipFill>
        <p:spPr>
          <a:xfrm>
            <a:off x="0" y="28574"/>
            <a:ext cx="12192000" cy="6829425"/>
          </a:xfrm>
          <a:prstGeom prst="rect">
            <a:avLst/>
          </a:prstGeom>
          <a:solidFill>
            <a:srgbClr val="F0F0F0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46EAC28-F220-4514-8A00-0BC639627449}"/>
              </a:ext>
            </a:extLst>
          </p:cNvPr>
          <p:cNvSpPr/>
          <p:nvPr/>
        </p:nvSpPr>
        <p:spPr>
          <a:xfrm>
            <a:off x="8312239" y="5256167"/>
            <a:ext cx="3413156" cy="538577"/>
          </a:xfrm>
          <a:prstGeom prst="rect">
            <a:avLst/>
          </a:prstGeom>
          <a:solidFill>
            <a:srgbClr val="E9EC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 signé</a:t>
            </a:r>
          </a:p>
        </p:txBody>
      </p:sp>
    </p:spTree>
    <p:extLst>
      <p:ext uri="{BB962C8B-B14F-4D97-AF65-F5344CB8AC3E}">
        <p14:creationId xmlns:p14="http://schemas.microsoft.com/office/powerpoint/2010/main" val="1482033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78010"/>
            <a:ext cx="10515601" cy="883112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616EB3"/>
                </a:solidFill>
                <a:latin typeface="Century Gothic" panose="020B0502020202020204" pitchFamily="34" charset="0"/>
              </a:rPr>
              <a:t>L’art de l’écoute</a:t>
            </a:r>
            <a:r>
              <a:rPr lang="fr-FR" sz="1600" dirty="0">
                <a:solidFill>
                  <a:srgbClr val="616EB3"/>
                </a:solidFill>
                <a:latin typeface="Century Gothic" panose="020B0502020202020204" pitchFamily="34" charset="0"/>
              </a:rPr>
              <a:t/>
            </a:r>
            <a:br>
              <a:rPr lang="fr-FR" sz="1600" dirty="0">
                <a:solidFill>
                  <a:srgbClr val="616EB3"/>
                </a:solidFill>
                <a:latin typeface="Century Gothic" panose="020B0502020202020204" pitchFamily="34" charset="0"/>
              </a:rPr>
            </a:br>
            <a:r>
              <a:rPr lang="fr-FR" sz="1600" dirty="0">
                <a:solidFill>
                  <a:srgbClr val="616EB3"/>
                </a:solidFill>
                <a:latin typeface="Century Gothic" panose="020B0502020202020204" pitchFamily="34" charset="0"/>
              </a:rPr>
              <a:t/>
            </a:r>
            <a:br>
              <a:rPr lang="fr-FR" sz="1600" dirty="0">
                <a:solidFill>
                  <a:srgbClr val="616EB3"/>
                </a:solidFill>
                <a:latin typeface="Century Gothic" panose="020B0502020202020204" pitchFamily="34" charset="0"/>
              </a:rPr>
            </a:br>
            <a:endParaRPr lang="fr-FR" sz="1600" dirty="0">
              <a:solidFill>
                <a:srgbClr val="616EB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CC0198DF-D039-8DA3-A574-5991C319C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7274" y="2114310"/>
            <a:ext cx="6124353" cy="3684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dirty="0">
              <a:solidFill>
                <a:srgbClr val="616EB3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616EB3"/>
                </a:solidFill>
                <a:latin typeface="Century Gothic" panose="020B0502020202020204" pitchFamily="34" charset="0"/>
              </a:rPr>
              <a:t>Comment passer de la bonne intention à une méthode rigoureuse et respectueuse ?</a:t>
            </a:r>
            <a:endParaRPr lang="fr-FR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97664A3-7A26-956D-51F6-67F7FC739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50" y="2114310"/>
            <a:ext cx="5108492" cy="262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47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CC0198DF-D039-8DA3-A574-5991C319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3935"/>
            <a:ext cx="10515601" cy="1787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dirty="0">
              <a:solidFill>
                <a:srgbClr val="616EB3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616EB3"/>
                </a:solidFill>
                <a:latin typeface="Century Gothic" panose="020B0502020202020204" pitchFamily="34" charset="0"/>
              </a:rPr>
              <a:t>Pouvez-vous décrire votre expérience depuis votre admission à l’hôpital ?</a:t>
            </a:r>
            <a:endParaRPr lang="fr-FR" sz="36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D8E49E5A-B9FC-204A-6776-E3F6621AA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47552"/>
            <a:ext cx="3344604" cy="22104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304A557C-914C-4D50-644F-03A9FCE680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79"/>
          <a:stretch/>
        </p:blipFill>
        <p:spPr>
          <a:xfrm>
            <a:off x="9989953" y="101009"/>
            <a:ext cx="2065042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7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CC0198DF-D039-8DA3-A574-5991C319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3935"/>
            <a:ext cx="10515601" cy="1787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dirty="0">
              <a:solidFill>
                <a:srgbClr val="616EB3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616EB3"/>
                </a:solidFill>
                <a:latin typeface="Century Gothic" panose="020B0502020202020204" pitchFamily="34" charset="0"/>
              </a:rPr>
              <a:t>Comment décririez-vous vos échanges avec les soignants ?</a:t>
            </a:r>
            <a:endParaRPr 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6EC3D91-C464-81FA-ECEA-AF1267B7E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17" y="1077210"/>
            <a:ext cx="1677574" cy="1623459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xmlns="" id="{CCEAAE75-0585-B215-49B1-31F023AD1057}"/>
              </a:ext>
            </a:extLst>
          </p:cNvPr>
          <p:cNvSpPr/>
          <p:nvPr/>
        </p:nvSpPr>
        <p:spPr>
          <a:xfrm>
            <a:off x="1477926" y="1648047"/>
            <a:ext cx="308344" cy="1063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75920FA-34E6-220E-0719-B94694030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182" y="4241079"/>
            <a:ext cx="1597875" cy="108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64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CC0198DF-D039-8DA3-A574-5991C319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3935"/>
            <a:ext cx="10515601" cy="1787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dirty="0">
              <a:solidFill>
                <a:srgbClr val="616EB3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616EB3"/>
                </a:solidFill>
                <a:latin typeface="Century Gothic" panose="020B0502020202020204" pitchFamily="34" charset="0"/>
              </a:rPr>
              <a:t>Si vous deviez changer une chose dans votre prise en charge, ce serait quoi ?</a:t>
            </a:r>
            <a:endParaRPr lang="fr-FR" sz="36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xmlns="" id="{CCEAAE75-0585-B215-49B1-31F023AD1057}"/>
              </a:ext>
            </a:extLst>
          </p:cNvPr>
          <p:cNvSpPr/>
          <p:nvPr/>
        </p:nvSpPr>
        <p:spPr>
          <a:xfrm>
            <a:off x="1477926" y="1648047"/>
            <a:ext cx="308344" cy="1063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B451D9B-2C33-EEB3-29E5-F90E75E45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93144">
            <a:off x="751589" y="3732030"/>
            <a:ext cx="2069361" cy="26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7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86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1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70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82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3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70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20" b="306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67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CC0198DF-D039-8DA3-A574-5991C319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3935"/>
            <a:ext cx="10515601" cy="1787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dirty="0">
              <a:solidFill>
                <a:srgbClr val="616EB3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616EB3"/>
                </a:solidFill>
                <a:latin typeface="Century Gothic" panose="020B0502020202020204" pitchFamily="34" charset="0"/>
              </a:rPr>
              <a:t>De l’expérience à l’action</a:t>
            </a:r>
            <a:endParaRPr lang="fr-FR" sz="36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xmlns="" id="{CCEAAE75-0585-B215-49B1-31F023AD1057}"/>
              </a:ext>
            </a:extLst>
          </p:cNvPr>
          <p:cNvSpPr/>
          <p:nvPr/>
        </p:nvSpPr>
        <p:spPr>
          <a:xfrm>
            <a:off x="1477926" y="1648047"/>
            <a:ext cx="308344" cy="1063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BAB8516-7F39-88A3-1DA0-7354CA05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009" y="14523"/>
            <a:ext cx="1803991" cy="17398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AEE19651-6CCE-4789-5B1B-A36F8CABE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3" y="4660649"/>
            <a:ext cx="2168267" cy="214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95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86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63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70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88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CC0198DF-D039-8DA3-A574-5991C319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31525"/>
            <a:ext cx="10515601" cy="33824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4400" dirty="0">
                <a:solidFill>
                  <a:srgbClr val="616EB3"/>
                </a:solidFill>
              </a:rPr>
              <a:t>L’expérience patient n’est pas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616EB3"/>
                </a:solidFill>
              </a:rPr>
              <a:t>qu’un indicateur de satisfaction,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616EB3"/>
                </a:solidFill>
              </a:rPr>
              <a:t>c’est la boussole qui oriente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616EB3"/>
                </a:solidFill>
              </a:rPr>
              <a:t>l’avenir de notre Projet de Soins</a:t>
            </a:r>
            <a:endParaRPr lang="fr-FR" sz="4400" dirty="0">
              <a:solidFill>
                <a:srgbClr val="616EB3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xmlns="" id="{CCEAAE75-0585-B215-49B1-31F023AD1057}"/>
              </a:ext>
            </a:extLst>
          </p:cNvPr>
          <p:cNvSpPr/>
          <p:nvPr/>
        </p:nvSpPr>
        <p:spPr>
          <a:xfrm>
            <a:off x="1477926" y="1648047"/>
            <a:ext cx="308344" cy="1063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07E71DC6-C032-BFAA-06D9-4A87E042C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132" y="0"/>
            <a:ext cx="1276350" cy="16573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20F544BE-68E3-C321-4F16-B11ECE87D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974" y="5060449"/>
            <a:ext cx="1162050" cy="17430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8414D7EB-A34E-3C57-8A68-CE9492652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5" y="2638424"/>
            <a:ext cx="1171575" cy="15811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7215C9DF-96AE-B6C4-E13C-5419A1EEF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8914" y="2576512"/>
            <a:ext cx="1162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240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542</Words>
  <Application>Microsoft Office PowerPoint</Application>
  <PresentationFormat>Personnalisé</PresentationFormat>
  <Paragraphs>120</Paragraphs>
  <Slides>21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Thème Office</vt:lpstr>
      <vt:lpstr>1_Thème Office</vt:lpstr>
      <vt:lpstr>Centre Hospitalier Compiègne-Noyon - Projet de Soins</vt:lpstr>
      <vt:lpstr>Centre Hospitalier Compiègne-Noyon : Projet de Soins</vt:lpstr>
      <vt:lpstr>Bâtir le projet de soins 2026-2030 du CHICN Une méthodologie enrichie par l’expérience patient</vt:lpstr>
      <vt:lpstr>La feuille de route méthodologique </vt:lpstr>
      <vt:lpstr>S’appuyer sur l’expérience patient…  Une évidence pas si commune ! </vt:lpstr>
      <vt:lpstr>Qui sont les vrais experts des soins hospitaliers ?</vt:lpstr>
      <vt:lpstr>Présentation PowerPoint</vt:lpstr>
      <vt:lpstr>Présentation PowerPoint</vt:lpstr>
      <vt:lpstr>Présentation PowerPoint</vt:lpstr>
      <vt:lpstr>L’art de l’écoute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CENTRE HOSPITALIER COMPIEGNE NOYON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JAVEL Patrick</dc:creator>
  <cp:lastModifiedBy>DENIAU ADELE</cp:lastModifiedBy>
  <cp:revision>45</cp:revision>
  <cp:lastPrinted>2026-04-24T14:09:04Z</cp:lastPrinted>
  <dcterms:created xsi:type="dcterms:W3CDTF">2026-04-24T11:44:17Z</dcterms:created>
  <dcterms:modified xsi:type="dcterms:W3CDTF">2026-05-13T13:58:15Z</dcterms:modified>
</cp:coreProperties>
</file>