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8" r:id="rId2"/>
    <p:sldId id="261" r:id="rId3"/>
    <p:sldId id="262" r:id="rId4"/>
    <p:sldId id="270" r:id="rId5"/>
    <p:sldId id="266" r:id="rId6"/>
    <p:sldId id="267" r:id="rId7"/>
    <p:sldId id="263" r:id="rId8"/>
    <p:sldId id="271" r:id="rId9"/>
    <p:sldId id="272" r:id="rId10"/>
    <p:sldId id="273" r:id="rId11"/>
    <p:sldId id="274" r:id="rId12"/>
    <p:sldId id="276" r:id="rId13"/>
    <p:sldId id="264" r:id="rId14"/>
    <p:sldId id="277" r:id="rId15"/>
    <p:sldId id="278" r:id="rId16"/>
    <p:sldId id="279" r:id="rId17"/>
    <p:sldId id="257" r:id="rId18"/>
  </p:sldIdLst>
  <p:sldSz cx="12190413" cy="6859588"/>
  <p:notesSz cx="9929813" cy="6799263"/>
  <p:defaultTextStyle>
    <a:defPPr>
      <a:defRPr lang="fr-FR"/>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UTRON, Cédric (AGC-CNG)" initials="CC(" lastIdx="36" clrIdx="0">
    <p:extLst>
      <p:ext uri="{19B8F6BF-5375-455C-9EA6-DF929625EA0E}">
        <p15:presenceInfo xmlns:p15="http://schemas.microsoft.com/office/powerpoint/2012/main" userId="S-1-5-21-3177125315-431800771-2236886301-610025" providerId="AD"/>
      </p:ext>
    </p:extLst>
  </p:cmAuthor>
  <p:cmAuthor id="2" name="BUISINE, Séverine (AGC-CNG)" initials="BS(" lastIdx="7" clrIdx="1">
    <p:extLst>
      <p:ext uri="{19B8F6BF-5375-455C-9EA6-DF929625EA0E}">
        <p15:presenceInfo xmlns:p15="http://schemas.microsoft.com/office/powerpoint/2012/main" userId="S-1-5-21-3177125315-431800771-2236886301-6146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14997"/>
    <a:srgbClr val="FAFAFC"/>
    <a:srgbClr val="005CA9"/>
    <a:srgbClr val="FF9900"/>
    <a:srgbClr val="F5F5F9"/>
    <a:srgbClr val="EDECF4"/>
    <a:srgbClr val="E6E5EF"/>
    <a:srgbClr val="0BBBEF"/>
    <a:srgbClr val="E0F5FC"/>
    <a:srgbClr val="A7E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21" autoAdjust="0"/>
    <p:restoredTop sz="94660"/>
  </p:normalViewPr>
  <p:slideViewPr>
    <p:cSldViewPr>
      <p:cViewPr varScale="1">
        <p:scale>
          <a:sx n="64" d="100"/>
          <a:sy n="64" d="100"/>
        </p:scale>
        <p:origin x="870" y="78"/>
      </p:cViewPr>
      <p:guideLst>
        <p:guide orient="horz" pos="216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2919" cy="33996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5624596" y="0"/>
            <a:ext cx="4302919" cy="339963"/>
          </a:xfrm>
          <a:prstGeom prst="rect">
            <a:avLst/>
          </a:prstGeom>
        </p:spPr>
        <p:txBody>
          <a:bodyPr vert="horz" lIns="91440" tIns="45720" rIns="91440" bIns="45720" rtlCol="0"/>
          <a:lstStyle>
            <a:lvl1pPr algn="r">
              <a:defRPr sz="1200"/>
            </a:lvl1pPr>
          </a:lstStyle>
          <a:p>
            <a:fld id="{0429FB2D-2F28-4081-A018-2082764ADFFA}" type="datetimeFigureOut">
              <a:rPr lang="fr-FR" smtClean="0"/>
              <a:t>25/02/2026</a:t>
            </a:fld>
            <a:endParaRPr lang="fr-FR"/>
          </a:p>
        </p:txBody>
      </p:sp>
      <p:sp>
        <p:nvSpPr>
          <p:cNvPr id="4" name="Espace réservé du pied de page 3"/>
          <p:cNvSpPr>
            <a:spLocks noGrp="1"/>
          </p:cNvSpPr>
          <p:nvPr>
            <p:ph type="ftr" sz="quarter" idx="2"/>
          </p:nvPr>
        </p:nvSpPr>
        <p:spPr>
          <a:xfrm>
            <a:off x="0" y="6458120"/>
            <a:ext cx="4302919" cy="339963"/>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624596" y="6458120"/>
            <a:ext cx="4302919" cy="339963"/>
          </a:xfrm>
          <a:prstGeom prst="rect">
            <a:avLst/>
          </a:prstGeom>
        </p:spPr>
        <p:txBody>
          <a:bodyPr vert="horz" lIns="91440" tIns="45720" rIns="91440" bIns="45720" rtlCol="0" anchor="b"/>
          <a:lstStyle>
            <a:lvl1pPr algn="r">
              <a:defRPr sz="1200"/>
            </a:lvl1pPr>
          </a:lstStyle>
          <a:p>
            <a:fld id="{D18D2639-5375-434F-9C87-CDB6843BC805}" type="slidenum">
              <a:rPr lang="fr-FR" smtClean="0"/>
              <a:t>‹N°›</a:t>
            </a:fld>
            <a:endParaRPr lang="fr-FR"/>
          </a:p>
        </p:txBody>
      </p:sp>
    </p:spTree>
    <p:extLst>
      <p:ext uri="{BB962C8B-B14F-4D97-AF65-F5344CB8AC3E}">
        <p14:creationId xmlns:p14="http://schemas.microsoft.com/office/powerpoint/2010/main" val="16197621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2919" cy="33996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625171" y="0"/>
            <a:ext cx="4302919" cy="339963"/>
          </a:xfrm>
          <a:prstGeom prst="rect">
            <a:avLst/>
          </a:prstGeom>
        </p:spPr>
        <p:txBody>
          <a:bodyPr vert="horz" lIns="91440" tIns="45720" rIns="91440" bIns="45720" rtlCol="0"/>
          <a:lstStyle>
            <a:lvl1pPr algn="r">
              <a:defRPr sz="1200"/>
            </a:lvl1pPr>
          </a:lstStyle>
          <a:p>
            <a:fld id="{18B5ECCC-617E-4A51-9197-EFD81BA5AB86}" type="datetimeFigureOut">
              <a:rPr lang="fr-FR" smtClean="0"/>
              <a:t>25/02/2026</a:t>
            </a:fld>
            <a:endParaRPr lang="fr-FR"/>
          </a:p>
        </p:txBody>
      </p:sp>
      <p:sp>
        <p:nvSpPr>
          <p:cNvPr id="4" name="Espace réservé de l'image des diapositives 3"/>
          <p:cNvSpPr>
            <a:spLocks noGrp="1" noRot="1" noChangeAspect="1"/>
          </p:cNvSpPr>
          <p:nvPr>
            <p:ph type="sldImg" idx="2"/>
          </p:nvPr>
        </p:nvSpPr>
        <p:spPr>
          <a:xfrm>
            <a:off x="2698750" y="509588"/>
            <a:ext cx="4532313" cy="25495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992982" y="3229650"/>
            <a:ext cx="7943850" cy="3059668"/>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457727"/>
            <a:ext cx="4302919" cy="33996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625171" y="6457727"/>
            <a:ext cx="4302919" cy="339963"/>
          </a:xfrm>
          <a:prstGeom prst="rect">
            <a:avLst/>
          </a:prstGeom>
        </p:spPr>
        <p:txBody>
          <a:bodyPr vert="horz" lIns="91440" tIns="45720" rIns="91440" bIns="45720" rtlCol="0" anchor="b"/>
          <a:lstStyle>
            <a:lvl1pPr algn="r">
              <a:defRPr sz="1200"/>
            </a:lvl1pPr>
          </a:lstStyle>
          <a:p>
            <a:fld id="{37D56A9C-E740-4EAD-9726-3EE7185CB521}" type="slidenum">
              <a:rPr lang="fr-FR" smtClean="0"/>
              <a:t>‹N°›</a:t>
            </a:fld>
            <a:endParaRPr lang="fr-FR"/>
          </a:p>
        </p:txBody>
      </p:sp>
    </p:spTree>
    <p:extLst>
      <p:ext uri="{BB962C8B-B14F-4D97-AF65-F5344CB8AC3E}">
        <p14:creationId xmlns:p14="http://schemas.microsoft.com/office/powerpoint/2010/main" val="2756007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7D56A9C-E740-4EAD-9726-3EE7185CB521}" type="slidenum">
              <a:rPr lang="fr-FR" smtClean="0"/>
              <a:t>1</a:t>
            </a:fld>
            <a:endParaRPr lang="fr-FR"/>
          </a:p>
        </p:txBody>
      </p:sp>
    </p:spTree>
    <p:extLst>
      <p:ext uri="{BB962C8B-B14F-4D97-AF65-F5344CB8AC3E}">
        <p14:creationId xmlns:p14="http://schemas.microsoft.com/office/powerpoint/2010/main" val="3921306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7D56A9C-E740-4EAD-9726-3EE7185CB521}" type="slidenum">
              <a:rPr lang="fr-FR" smtClean="0"/>
              <a:t>2</a:t>
            </a:fld>
            <a:endParaRPr lang="fr-FR"/>
          </a:p>
        </p:txBody>
      </p:sp>
    </p:spTree>
    <p:extLst>
      <p:ext uri="{BB962C8B-B14F-4D97-AF65-F5344CB8AC3E}">
        <p14:creationId xmlns:p14="http://schemas.microsoft.com/office/powerpoint/2010/main" val="2980916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7D56A9C-E740-4EAD-9726-3EE7185CB521}" type="slidenum">
              <a:rPr lang="fr-FR" smtClean="0"/>
              <a:t>14</a:t>
            </a:fld>
            <a:endParaRPr lang="fr-FR"/>
          </a:p>
        </p:txBody>
      </p:sp>
    </p:spTree>
    <p:extLst>
      <p:ext uri="{BB962C8B-B14F-4D97-AF65-F5344CB8AC3E}">
        <p14:creationId xmlns:p14="http://schemas.microsoft.com/office/powerpoint/2010/main" val="1229821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406575" y="1341563"/>
            <a:ext cx="6624736" cy="2259722"/>
          </a:xfrm>
        </p:spPr>
        <p:txBody>
          <a:bodyPr>
            <a:normAutofit/>
          </a:bodyPr>
          <a:lstStyle>
            <a:lvl1pPr>
              <a:defRPr sz="3600" baseline="0">
                <a:solidFill>
                  <a:srgbClr val="005CA9"/>
                </a:solidFill>
                <a:latin typeface="+mj-lt"/>
                <a:cs typeface="Arial" panose="020B0604020202020204" pitchFamily="34" charset="0"/>
              </a:defRPr>
            </a:lvl1pPr>
          </a:lstStyle>
          <a:p>
            <a:r>
              <a:rPr lang="fr-FR" dirty="0"/>
              <a:t>Modifiez le style du titre</a:t>
            </a:r>
          </a:p>
        </p:txBody>
      </p:sp>
      <p:sp>
        <p:nvSpPr>
          <p:cNvPr id="8" name="Espace réservé de la date 3"/>
          <p:cNvSpPr>
            <a:spLocks noGrp="1"/>
          </p:cNvSpPr>
          <p:nvPr>
            <p:ph type="dt" sz="half" idx="10"/>
          </p:nvPr>
        </p:nvSpPr>
        <p:spPr>
          <a:xfrm>
            <a:off x="1558702" y="3789834"/>
            <a:ext cx="2844430" cy="365210"/>
          </a:xfrm>
        </p:spPr>
        <p:txBody>
          <a:bodyPr/>
          <a:lstStyle>
            <a:lvl1pPr>
              <a:defRPr sz="2000" b="1">
                <a:solidFill>
                  <a:srgbClr val="005CA9"/>
                </a:solidFill>
                <a:latin typeface="+mj-lt"/>
                <a:cs typeface="Arial" panose="020B0604020202020204" pitchFamily="34" charset="0"/>
              </a:defRPr>
            </a:lvl1pPr>
          </a:lstStyle>
          <a:p>
            <a:fld id="{105ECCFB-9F6F-436B-8CD7-4889916D7FA5}" type="datetimeFigureOut">
              <a:rPr lang="fr-FR" smtClean="0"/>
              <a:pPr/>
              <a:t>25/02/2026</a:t>
            </a:fld>
            <a:endParaRPr lang="fr-FR" dirty="0"/>
          </a:p>
        </p:txBody>
      </p:sp>
    </p:spTree>
    <p:extLst>
      <p:ext uri="{BB962C8B-B14F-4D97-AF65-F5344CB8AC3E}">
        <p14:creationId xmlns:p14="http://schemas.microsoft.com/office/powerpoint/2010/main" val="2399784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406575" y="1341563"/>
            <a:ext cx="6624736" cy="2259722"/>
          </a:xfrm>
        </p:spPr>
        <p:txBody>
          <a:bodyPr>
            <a:normAutofit/>
          </a:bodyPr>
          <a:lstStyle>
            <a:lvl1pPr>
              <a:defRPr sz="3600" baseline="0">
                <a:solidFill>
                  <a:srgbClr val="005CA9"/>
                </a:solidFill>
                <a:latin typeface="+mj-lt"/>
                <a:cs typeface="Arial" panose="020B0604020202020204" pitchFamily="34" charset="0"/>
              </a:defRPr>
            </a:lvl1pPr>
          </a:lstStyle>
          <a:p>
            <a:r>
              <a:rPr lang="fr-FR" dirty="0"/>
              <a:t>Modifiez le style du titre</a:t>
            </a:r>
          </a:p>
        </p:txBody>
      </p:sp>
      <p:sp>
        <p:nvSpPr>
          <p:cNvPr id="8" name="Espace réservé de la date 3"/>
          <p:cNvSpPr>
            <a:spLocks noGrp="1"/>
          </p:cNvSpPr>
          <p:nvPr>
            <p:ph type="dt" sz="half" idx="10"/>
          </p:nvPr>
        </p:nvSpPr>
        <p:spPr>
          <a:xfrm>
            <a:off x="1558702" y="3789834"/>
            <a:ext cx="2844430" cy="365210"/>
          </a:xfrm>
        </p:spPr>
        <p:txBody>
          <a:bodyPr/>
          <a:lstStyle>
            <a:lvl1pPr>
              <a:defRPr sz="2000" b="1">
                <a:solidFill>
                  <a:srgbClr val="005CA9"/>
                </a:solidFill>
                <a:latin typeface="+mj-lt"/>
                <a:cs typeface="Arial" panose="020B0604020202020204" pitchFamily="34" charset="0"/>
              </a:defRPr>
            </a:lvl1pPr>
          </a:lstStyle>
          <a:p>
            <a:fld id="{105ECCFB-9F6F-436B-8CD7-4889916D7FA5}" type="datetimeFigureOut">
              <a:rPr lang="fr-FR" smtClean="0"/>
              <a:pPr/>
              <a:t>25/02/2026</a:t>
            </a:fld>
            <a:endParaRPr lang="fr-FR" dirty="0"/>
          </a:p>
        </p:txBody>
      </p:sp>
    </p:spTree>
    <p:extLst>
      <p:ext uri="{BB962C8B-B14F-4D97-AF65-F5344CB8AC3E}">
        <p14:creationId xmlns:p14="http://schemas.microsoft.com/office/powerpoint/2010/main" val="857927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406575" y="1341563"/>
            <a:ext cx="6624736" cy="2259722"/>
          </a:xfrm>
        </p:spPr>
        <p:txBody>
          <a:bodyPr>
            <a:normAutofit/>
          </a:bodyPr>
          <a:lstStyle>
            <a:lvl1pPr>
              <a:defRPr sz="3600" baseline="0">
                <a:solidFill>
                  <a:srgbClr val="005CA9"/>
                </a:solidFill>
                <a:latin typeface="+mj-lt"/>
                <a:cs typeface="Arial" panose="020B0604020202020204" pitchFamily="34" charset="0"/>
              </a:defRPr>
            </a:lvl1pPr>
          </a:lstStyle>
          <a:p>
            <a:r>
              <a:rPr lang="fr-FR" dirty="0"/>
              <a:t>Modifiez le style du titre</a:t>
            </a:r>
          </a:p>
        </p:txBody>
      </p:sp>
      <p:sp>
        <p:nvSpPr>
          <p:cNvPr id="8" name="Espace réservé de la date 3"/>
          <p:cNvSpPr>
            <a:spLocks noGrp="1"/>
          </p:cNvSpPr>
          <p:nvPr>
            <p:ph type="dt" sz="half" idx="10"/>
          </p:nvPr>
        </p:nvSpPr>
        <p:spPr>
          <a:xfrm>
            <a:off x="1558702" y="3789834"/>
            <a:ext cx="2844430" cy="365210"/>
          </a:xfrm>
        </p:spPr>
        <p:txBody>
          <a:bodyPr/>
          <a:lstStyle>
            <a:lvl1pPr>
              <a:defRPr sz="2000" b="1">
                <a:solidFill>
                  <a:srgbClr val="005CA9"/>
                </a:solidFill>
                <a:latin typeface="+mj-lt"/>
                <a:cs typeface="Arial" panose="020B0604020202020204" pitchFamily="34" charset="0"/>
              </a:defRPr>
            </a:lvl1pPr>
          </a:lstStyle>
          <a:p>
            <a:fld id="{105ECCFB-9F6F-436B-8CD7-4889916D7FA5}" type="datetimeFigureOut">
              <a:rPr lang="fr-FR" smtClean="0"/>
              <a:pPr/>
              <a:t>25/02/2026</a:t>
            </a:fld>
            <a:endParaRPr lang="fr-FR" dirty="0"/>
          </a:p>
        </p:txBody>
      </p:sp>
    </p:spTree>
    <p:extLst>
      <p:ext uri="{BB962C8B-B14F-4D97-AF65-F5344CB8AC3E}">
        <p14:creationId xmlns:p14="http://schemas.microsoft.com/office/powerpoint/2010/main" val="780065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406575" y="1341563"/>
            <a:ext cx="6624736" cy="2259722"/>
          </a:xfrm>
        </p:spPr>
        <p:txBody>
          <a:bodyPr>
            <a:normAutofit/>
          </a:bodyPr>
          <a:lstStyle>
            <a:lvl1pPr>
              <a:defRPr sz="3600" baseline="0">
                <a:solidFill>
                  <a:srgbClr val="005CA9"/>
                </a:solidFill>
                <a:latin typeface="+mj-lt"/>
                <a:cs typeface="Arial" panose="020B0604020202020204" pitchFamily="34" charset="0"/>
              </a:defRPr>
            </a:lvl1pPr>
          </a:lstStyle>
          <a:p>
            <a:r>
              <a:rPr lang="fr-FR" dirty="0"/>
              <a:t>Modifiez le style du titre</a:t>
            </a:r>
          </a:p>
        </p:txBody>
      </p:sp>
      <p:sp>
        <p:nvSpPr>
          <p:cNvPr id="8" name="Espace réservé de la date 3"/>
          <p:cNvSpPr>
            <a:spLocks noGrp="1"/>
          </p:cNvSpPr>
          <p:nvPr>
            <p:ph type="dt" sz="half" idx="10"/>
          </p:nvPr>
        </p:nvSpPr>
        <p:spPr>
          <a:xfrm>
            <a:off x="1558702" y="3789834"/>
            <a:ext cx="2844430" cy="365210"/>
          </a:xfrm>
        </p:spPr>
        <p:txBody>
          <a:bodyPr/>
          <a:lstStyle>
            <a:lvl1pPr>
              <a:defRPr sz="2000" b="1">
                <a:solidFill>
                  <a:srgbClr val="005CA9"/>
                </a:solidFill>
                <a:latin typeface="+mj-lt"/>
                <a:cs typeface="Arial" panose="020B0604020202020204" pitchFamily="34" charset="0"/>
              </a:defRPr>
            </a:lvl1pPr>
          </a:lstStyle>
          <a:p>
            <a:fld id="{105ECCFB-9F6F-436B-8CD7-4889916D7FA5}" type="datetimeFigureOut">
              <a:rPr lang="fr-FR" smtClean="0"/>
              <a:pPr/>
              <a:t>25/02/2026</a:t>
            </a:fld>
            <a:endParaRPr lang="fr-FR" dirty="0"/>
          </a:p>
        </p:txBody>
      </p:sp>
    </p:spTree>
    <p:extLst>
      <p:ext uri="{BB962C8B-B14F-4D97-AF65-F5344CB8AC3E}">
        <p14:creationId xmlns:p14="http://schemas.microsoft.com/office/powerpoint/2010/main" val="4063726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seul_ble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78582" y="405458"/>
            <a:ext cx="10971372" cy="648073"/>
          </a:xfrm>
        </p:spPr>
        <p:txBody>
          <a:bodyPr>
            <a:normAutofit/>
          </a:bodyPr>
          <a:lstStyle>
            <a:lvl1pPr algn="l">
              <a:defRPr sz="3600">
                <a:solidFill>
                  <a:srgbClr val="005CA9"/>
                </a:solidFill>
              </a:defRPr>
            </a:lvl1pPr>
          </a:lstStyle>
          <a:p>
            <a:r>
              <a:rPr lang="fr-FR" dirty="0"/>
              <a:t>Modifiez le style du titre</a:t>
            </a:r>
          </a:p>
        </p:txBody>
      </p:sp>
      <p:sp>
        <p:nvSpPr>
          <p:cNvPr id="6"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5938" y="1548143"/>
            <a:ext cx="10837862"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Tree>
    <p:extLst>
      <p:ext uri="{BB962C8B-B14F-4D97-AF65-F5344CB8AC3E}">
        <p14:creationId xmlns:p14="http://schemas.microsoft.com/office/powerpoint/2010/main" val="2051864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contenus_ble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78582" y="405458"/>
            <a:ext cx="10971372" cy="648073"/>
          </a:xfrm>
        </p:spPr>
        <p:txBody>
          <a:bodyPr>
            <a:normAutofit/>
          </a:bodyPr>
          <a:lstStyle>
            <a:lvl1pPr algn="l">
              <a:defRPr sz="3600">
                <a:solidFill>
                  <a:srgbClr val="005CA9"/>
                </a:solidFill>
              </a:defRPr>
            </a:lvl1pPr>
          </a:lstStyle>
          <a:p>
            <a:r>
              <a:rPr lang="fr-FR" dirty="0"/>
              <a:t>Modifiez le style du titre</a:t>
            </a:r>
          </a:p>
        </p:txBody>
      </p:sp>
      <p:sp>
        <p:nvSpPr>
          <p:cNvPr id="6"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5938" y="1548143"/>
            <a:ext cx="5075212"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
        <p:nvSpPr>
          <p:cNvPr id="4" name="Espace réservé du contenu 2">
            <a:extLst>
              <a:ext uri="{FF2B5EF4-FFF2-40B4-BE49-F238E27FC236}">
                <a16:creationId xmlns:a16="http://schemas.microsoft.com/office/drawing/2014/main" id="{6B59D068-C24E-8445-8A62-735CAF86F22A}"/>
              </a:ext>
            </a:extLst>
          </p:cNvPr>
          <p:cNvSpPr>
            <a:spLocks noGrp="1"/>
          </p:cNvSpPr>
          <p:nvPr>
            <p:ph idx="10"/>
          </p:nvPr>
        </p:nvSpPr>
        <p:spPr>
          <a:xfrm>
            <a:off x="6167214" y="1557586"/>
            <a:ext cx="5291236"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Tree>
    <p:extLst>
      <p:ext uri="{BB962C8B-B14F-4D97-AF65-F5344CB8AC3E}">
        <p14:creationId xmlns:p14="http://schemas.microsoft.com/office/powerpoint/2010/main" val="2788654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_viole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78582" y="405458"/>
            <a:ext cx="10971372" cy="648073"/>
          </a:xfrm>
        </p:spPr>
        <p:txBody>
          <a:bodyPr>
            <a:normAutofit/>
          </a:bodyPr>
          <a:lstStyle>
            <a:lvl1pPr algn="l">
              <a:defRPr sz="3600">
                <a:solidFill>
                  <a:schemeClr val="accent3"/>
                </a:solidFill>
              </a:defRPr>
            </a:lvl1pPr>
          </a:lstStyle>
          <a:p>
            <a:r>
              <a:rPr lang="fr-FR" dirty="0"/>
              <a:t>Modifiez le style du titre</a:t>
            </a:r>
          </a:p>
        </p:txBody>
      </p:sp>
      <p:sp>
        <p:nvSpPr>
          <p:cNvPr id="6"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5938" y="1548143"/>
            <a:ext cx="10837862"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Tree>
    <p:extLst>
      <p:ext uri="{BB962C8B-B14F-4D97-AF65-F5344CB8AC3E}">
        <p14:creationId xmlns:p14="http://schemas.microsoft.com/office/powerpoint/2010/main" val="2356576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ux contenus_viole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5938" y="1548143"/>
            <a:ext cx="5075212"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
        <p:nvSpPr>
          <p:cNvPr id="4" name="Espace réservé du contenu 2">
            <a:extLst>
              <a:ext uri="{FF2B5EF4-FFF2-40B4-BE49-F238E27FC236}">
                <a16:creationId xmlns:a16="http://schemas.microsoft.com/office/drawing/2014/main" id="{6B59D068-C24E-8445-8A62-735CAF86F22A}"/>
              </a:ext>
            </a:extLst>
          </p:cNvPr>
          <p:cNvSpPr>
            <a:spLocks noGrp="1"/>
          </p:cNvSpPr>
          <p:nvPr>
            <p:ph idx="10"/>
          </p:nvPr>
        </p:nvSpPr>
        <p:spPr>
          <a:xfrm>
            <a:off x="6167214" y="1557586"/>
            <a:ext cx="5291236"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
        <p:nvSpPr>
          <p:cNvPr id="5" name="Titre 1"/>
          <p:cNvSpPr>
            <a:spLocks noGrp="1"/>
          </p:cNvSpPr>
          <p:nvPr>
            <p:ph type="title"/>
          </p:nvPr>
        </p:nvSpPr>
        <p:spPr>
          <a:xfrm>
            <a:off x="478582" y="405458"/>
            <a:ext cx="10971372" cy="648073"/>
          </a:xfrm>
        </p:spPr>
        <p:txBody>
          <a:bodyPr>
            <a:normAutofit/>
          </a:bodyPr>
          <a:lstStyle>
            <a:lvl1pPr algn="l">
              <a:defRPr sz="3600">
                <a:solidFill>
                  <a:schemeClr val="accent3"/>
                </a:solidFill>
              </a:defRPr>
            </a:lvl1pPr>
          </a:lstStyle>
          <a:p>
            <a:r>
              <a:rPr lang="fr-FR" dirty="0"/>
              <a:t>Modifiez le style du titre</a:t>
            </a:r>
          </a:p>
        </p:txBody>
      </p:sp>
    </p:spTree>
    <p:extLst>
      <p:ext uri="{BB962C8B-B14F-4D97-AF65-F5344CB8AC3E}">
        <p14:creationId xmlns:p14="http://schemas.microsoft.com/office/powerpoint/2010/main" val="3668775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f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342678" y="3789834"/>
            <a:ext cx="2232248" cy="1296144"/>
          </a:xfrm>
        </p:spPr>
        <p:txBody>
          <a:bodyPr anchor="t">
            <a:normAutofit/>
          </a:bodyPr>
          <a:lstStyle>
            <a:lvl1pPr algn="l">
              <a:defRPr sz="2400" baseline="0">
                <a:solidFill>
                  <a:srgbClr val="005CA9"/>
                </a:solidFill>
                <a:latin typeface="+mj-lt"/>
                <a:cs typeface="Arial" panose="020B0604020202020204" pitchFamily="34" charset="0"/>
              </a:defRPr>
            </a:lvl1pPr>
          </a:lstStyle>
          <a:p>
            <a:r>
              <a:rPr lang="fr-FR" dirty="0"/>
              <a:t>Modifiez le style du titre</a:t>
            </a:r>
          </a:p>
        </p:txBody>
      </p:sp>
      <p:sp>
        <p:nvSpPr>
          <p:cNvPr id="4" name="Titre 1">
            <a:extLst>
              <a:ext uri="{FF2B5EF4-FFF2-40B4-BE49-F238E27FC236}">
                <a16:creationId xmlns:a16="http://schemas.microsoft.com/office/drawing/2014/main" id="{4133972B-092B-1943-BE4A-81AE0DA37F9A}"/>
              </a:ext>
            </a:extLst>
          </p:cNvPr>
          <p:cNvSpPr txBox="1">
            <a:spLocks/>
          </p:cNvSpPr>
          <p:nvPr userDrawn="1"/>
        </p:nvSpPr>
        <p:spPr>
          <a:xfrm>
            <a:off x="515938" y="1498072"/>
            <a:ext cx="2639483" cy="1930928"/>
          </a:xfrm>
          <a:prstGeom prst="rect">
            <a:avLst/>
          </a:prstGeom>
        </p:spPr>
        <p:txBody>
          <a:bodyPr vert="horz" lIns="108850" tIns="54425" rIns="108850" bIns="54425" rtlCol="0" anchor="ctr">
            <a:normAutofit/>
          </a:bodyPr>
          <a:lstStyle>
            <a:lvl1pPr algn="ctr" defTabSz="1088502" rtl="0" eaLnBrk="1" latinLnBrk="0" hangingPunct="1">
              <a:spcBef>
                <a:spcPct val="0"/>
              </a:spcBef>
              <a:buNone/>
              <a:defRPr sz="5200" kern="1200">
                <a:solidFill>
                  <a:schemeClr val="tx1"/>
                </a:solidFill>
                <a:latin typeface="+mj-lt"/>
                <a:ea typeface="+mj-ea"/>
                <a:cs typeface="+mj-cs"/>
              </a:defRPr>
            </a:lvl1pPr>
          </a:lstStyle>
          <a:p>
            <a:pPr algn="l"/>
            <a:r>
              <a:rPr lang="fr-FR" sz="3600" dirty="0">
                <a:solidFill>
                  <a:srgbClr val="005CA9"/>
                </a:solidFill>
              </a:rPr>
              <a:t>Merci !</a:t>
            </a:r>
          </a:p>
        </p:txBody>
      </p:sp>
    </p:spTree>
    <p:extLst>
      <p:ext uri="{BB962C8B-B14F-4D97-AF65-F5344CB8AC3E}">
        <p14:creationId xmlns:p14="http://schemas.microsoft.com/office/powerpoint/2010/main" val="3136815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521" y="274701"/>
            <a:ext cx="10971372" cy="1143265"/>
          </a:xfrm>
          <a:prstGeom prst="rect">
            <a:avLst/>
          </a:prstGeom>
        </p:spPr>
        <p:txBody>
          <a:bodyPr vert="horz" lIns="108850" tIns="54425" rIns="108850" bIns="54425" rtlCol="0" anchor="ctr">
            <a:normAutofit/>
          </a:bodyPr>
          <a:lstStyle/>
          <a:p>
            <a:r>
              <a:rPr lang="fr-FR"/>
              <a:t>Modifiez le style du titre</a:t>
            </a:r>
          </a:p>
        </p:txBody>
      </p:sp>
      <p:sp>
        <p:nvSpPr>
          <p:cNvPr id="3" name="Espace réservé du texte 2"/>
          <p:cNvSpPr>
            <a:spLocks noGrp="1"/>
          </p:cNvSpPr>
          <p:nvPr>
            <p:ph type="body" idx="1"/>
          </p:nvPr>
        </p:nvSpPr>
        <p:spPr>
          <a:xfrm>
            <a:off x="609521" y="1600571"/>
            <a:ext cx="10971372" cy="4527011"/>
          </a:xfrm>
          <a:prstGeom prst="rect">
            <a:avLst/>
          </a:prstGeom>
        </p:spPr>
        <p:txBody>
          <a:bodyPr vert="horz" lIns="108850" tIns="54425" rIns="108850" bIns="54425"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521" y="6357822"/>
            <a:ext cx="2844430" cy="365210"/>
          </a:xfrm>
          <a:prstGeom prst="rect">
            <a:avLst/>
          </a:prstGeom>
        </p:spPr>
        <p:txBody>
          <a:bodyPr vert="horz" lIns="108850" tIns="54425" rIns="108850" bIns="54425" rtlCol="0" anchor="ctr"/>
          <a:lstStyle>
            <a:lvl1pPr algn="l">
              <a:defRPr sz="1400">
                <a:solidFill>
                  <a:schemeClr val="tx1">
                    <a:tint val="75000"/>
                  </a:schemeClr>
                </a:solidFill>
              </a:defRPr>
            </a:lvl1pPr>
          </a:lstStyle>
          <a:p>
            <a:fld id="{105ECCFB-9F6F-436B-8CD7-4889916D7FA5}" type="datetimeFigureOut">
              <a:rPr lang="fr-FR" smtClean="0"/>
              <a:t>25/02/2026</a:t>
            </a:fld>
            <a:endParaRPr lang="fr-FR"/>
          </a:p>
        </p:txBody>
      </p:sp>
      <p:sp>
        <p:nvSpPr>
          <p:cNvPr id="5" name="Espace réservé du pied de page 4"/>
          <p:cNvSpPr>
            <a:spLocks noGrp="1"/>
          </p:cNvSpPr>
          <p:nvPr>
            <p:ph type="ftr" sz="quarter" idx="3"/>
          </p:nvPr>
        </p:nvSpPr>
        <p:spPr>
          <a:xfrm>
            <a:off x="4165058" y="6357822"/>
            <a:ext cx="3860297" cy="365210"/>
          </a:xfrm>
          <a:prstGeom prst="rect">
            <a:avLst/>
          </a:prstGeom>
        </p:spPr>
        <p:txBody>
          <a:bodyPr vert="horz" lIns="108850" tIns="54425" rIns="108850" bIns="54425" rtlCol="0" anchor="ctr"/>
          <a:lstStyle>
            <a:lvl1pPr algn="ctr">
              <a:defRPr sz="14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6463" y="6357822"/>
            <a:ext cx="2844430" cy="365210"/>
          </a:xfrm>
          <a:prstGeom prst="rect">
            <a:avLst/>
          </a:prstGeom>
        </p:spPr>
        <p:txBody>
          <a:bodyPr vert="horz" lIns="108850" tIns="54425" rIns="108850" bIns="54425" rtlCol="0" anchor="ctr"/>
          <a:lstStyle>
            <a:lvl1pPr algn="r">
              <a:defRPr sz="1400">
                <a:solidFill>
                  <a:schemeClr val="tx1">
                    <a:tint val="75000"/>
                  </a:schemeClr>
                </a:solidFill>
              </a:defRPr>
            </a:lvl1pPr>
          </a:lstStyle>
          <a:p>
            <a:fld id="{C862C5BF-43BE-4BF8-9BBB-3426A632EC08}" type="slidenum">
              <a:rPr lang="fr-FR" smtClean="0"/>
              <a:t>‹N°›</a:t>
            </a:fld>
            <a:endParaRPr lang="fr-FR"/>
          </a:p>
        </p:txBody>
      </p:sp>
    </p:spTree>
    <p:extLst>
      <p:ext uri="{BB962C8B-B14F-4D97-AF65-F5344CB8AC3E}">
        <p14:creationId xmlns:p14="http://schemas.microsoft.com/office/powerpoint/2010/main" val="428805942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4" r:id="rId5"/>
    <p:sldLayoutId id="2147483665" r:id="rId6"/>
    <p:sldLayoutId id="2147483664" r:id="rId7"/>
    <p:sldLayoutId id="2147483666" r:id="rId8"/>
    <p:sldLayoutId id="2147483663" r:id="rId9"/>
  </p:sldLayoutIdLst>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fr-FR"/>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latin typeface="+mn-lt"/>
              </a:rPr>
              <a:t>Regards croisés _ Chiffres clés des personnels de direction de la FPH</a:t>
            </a:r>
          </a:p>
        </p:txBody>
      </p:sp>
      <p:sp>
        <p:nvSpPr>
          <p:cNvPr id="3" name="Rectangle 2"/>
          <p:cNvSpPr/>
          <p:nvPr/>
        </p:nvSpPr>
        <p:spPr>
          <a:xfrm>
            <a:off x="2494806" y="4365898"/>
            <a:ext cx="3805850" cy="584775"/>
          </a:xfrm>
          <a:prstGeom prst="rect">
            <a:avLst/>
          </a:prstGeom>
        </p:spPr>
        <p:txBody>
          <a:bodyPr wrap="none">
            <a:spAutoFit/>
          </a:bodyPr>
          <a:lstStyle/>
          <a:p>
            <a:r>
              <a:rPr lang="fr-FR" sz="3200" dirty="0">
                <a:solidFill>
                  <a:srgbClr val="0BBBEF"/>
                </a:solidFill>
              </a:rPr>
              <a:t>CCN du 10/03/2026</a:t>
            </a:r>
          </a:p>
        </p:txBody>
      </p:sp>
    </p:spTree>
    <p:extLst>
      <p:ext uri="{BB962C8B-B14F-4D97-AF65-F5344CB8AC3E}">
        <p14:creationId xmlns:p14="http://schemas.microsoft.com/office/powerpoint/2010/main" val="586483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3"/>
          <p:cNvSpPr>
            <a:spLocks noGrp="1"/>
          </p:cNvSpPr>
          <p:nvPr>
            <p:ph type="title"/>
          </p:nvPr>
        </p:nvSpPr>
        <p:spPr>
          <a:xfrm>
            <a:off x="401777" y="693490"/>
            <a:ext cx="11449272" cy="360039"/>
          </a:xfrm>
        </p:spPr>
        <p:txBody>
          <a:bodyPr>
            <a:noAutofit/>
          </a:bodyPr>
          <a:lstStyle/>
          <a:p>
            <a:r>
              <a:rPr lang="fr-FR" sz="2000" u="sng" dirty="0">
                <a:solidFill>
                  <a:schemeClr val="accent2"/>
                </a:solidFill>
              </a:rPr>
              <a:t>Ancienneté moyenne dans le corps des directeurs </a:t>
            </a:r>
            <a:r>
              <a:rPr lang="fr-FR" sz="2000" b="1" u="sng" dirty="0">
                <a:solidFill>
                  <a:schemeClr val="accent2"/>
                </a:solidFill>
              </a:rPr>
              <a:t>MAD</a:t>
            </a:r>
            <a:r>
              <a:rPr lang="fr-FR" sz="2000" u="sng" dirty="0">
                <a:solidFill>
                  <a:schemeClr val="accent2"/>
                </a:solidFill>
              </a:rPr>
              <a:t> (au 1</a:t>
            </a:r>
            <a:r>
              <a:rPr lang="fr-FR" sz="2000" u="sng" baseline="30000" dirty="0">
                <a:solidFill>
                  <a:schemeClr val="accent2"/>
                </a:solidFill>
              </a:rPr>
              <a:t>er</a:t>
            </a:r>
            <a:r>
              <a:rPr lang="fr-FR" sz="2000" u="sng" dirty="0">
                <a:solidFill>
                  <a:schemeClr val="accent2"/>
                </a:solidFill>
              </a:rPr>
              <a:t> janvier 2024) :</a:t>
            </a:r>
          </a:p>
        </p:txBody>
      </p:sp>
      <p:graphicFrame>
        <p:nvGraphicFramePr>
          <p:cNvPr id="6" name="Tableau 5"/>
          <p:cNvGraphicFramePr>
            <a:graphicFrameLocks noGrp="1"/>
          </p:cNvGraphicFramePr>
          <p:nvPr>
            <p:extLst>
              <p:ext uri="{D42A27DB-BD31-4B8C-83A1-F6EECF244321}">
                <p14:modId xmlns:p14="http://schemas.microsoft.com/office/powerpoint/2010/main" val="470591231"/>
              </p:ext>
            </p:extLst>
          </p:nvPr>
        </p:nvGraphicFramePr>
        <p:xfrm>
          <a:off x="334566" y="1125538"/>
          <a:ext cx="11449271" cy="975360"/>
        </p:xfrm>
        <a:graphic>
          <a:graphicData uri="http://schemas.openxmlformats.org/drawingml/2006/table">
            <a:tbl>
              <a:tblPr firstRow="1" bandRow="1">
                <a:tableStyleId>{5C22544A-7EE6-4342-B048-85BDC9FD1C3A}</a:tableStyleId>
              </a:tblPr>
              <a:tblGrid>
                <a:gridCol w="3600400">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gridCol w="4680519">
                  <a:extLst>
                    <a:ext uri="{9D8B030D-6E8A-4147-A177-3AD203B41FA5}">
                      <a16:colId xmlns:a16="http://schemas.microsoft.com/office/drawing/2014/main" val="20002"/>
                    </a:ext>
                  </a:extLst>
                </a:gridCol>
              </a:tblGrid>
              <a:tr h="373112">
                <a:tc>
                  <a:txBody>
                    <a:bodyPr/>
                    <a:lstStyle/>
                    <a:p>
                      <a:pPr algn="ctr"/>
                      <a:r>
                        <a:rPr lang="fr-FR" sz="2200" b="1" dirty="0">
                          <a:solidFill>
                            <a:schemeClr val="bg1"/>
                          </a:solidFill>
                        </a:rPr>
                        <a:t>DH : 17,8</a:t>
                      </a:r>
                      <a:r>
                        <a:rPr lang="fr-FR" sz="2200" b="1" baseline="0" dirty="0">
                          <a:solidFill>
                            <a:schemeClr val="bg1"/>
                          </a:solidFill>
                        </a:rPr>
                        <a:t> </a:t>
                      </a:r>
                      <a:r>
                        <a:rPr lang="fr-FR" sz="2200" b="1" dirty="0">
                          <a:solidFill>
                            <a:schemeClr val="bg1"/>
                          </a:solidFill>
                        </a:rPr>
                        <a:t>ans</a:t>
                      </a:r>
                    </a:p>
                    <a:p>
                      <a:pPr algn="ctr"/>
                      <a:r>
                        <a:rPr lang="fr-FR" sz="1800" b="1" dirty="0">
                          <a:solidFill>
                            <a:schemeClr val="bg1"/>
                          </a:solidFill>
                        </a:rPr>
                        <a:t>(Rappel DH</a:t>
                      </a:r>
                      <a:r>
                        <a:rPr lang="fr-FR" sz="1800" dirty="0">
                          <a:solidFill>
                            <a:schemeClr val="bg1"/>
                          </a:solidFill>
                          <a:ea typeface="Calibri"/>
                          <a:cs typeface="Times New Roman"/>
                        </a:rPr>
                        <a:t> en établissement </a:t>
                      </a:r>
                      <a:r>
                        <a:rPr lang="fr-FR" sz="1800" dirty="0">
                          <a:solidFill>
                            <a:schemeClr val="bg1"/>
                          </a:solidFill>
                          <a:ea typeface="Calibri"/>
                        </a:rPr>
                        <a:t>: 14,1ans )</a:t>
                      </a:r>
                      <a:endParaRPr lang="fr-FR" sz="1800" dirty="0">
                        <a:solidFill>
                          <a:schemeClr val="bg1"/>
                        </a:solidFill>
                      </a:endParaRPr>
                    </a:p>
                  </a:txBody>
                  <a:tcPr/>
                </a:tc>
                <a:tc>
                  <a:txBody>
                    <a:bodyPr/>
                    <a:lstStyle/>
                    <a:p>
                      <a:pPr algn="ctr"/>
                      <a:r>
                        <a:rPr lang="fr-FR" sz="2200" b="1" dirty="0">
                          <a:solidFill>
                            <a:schemeClr val="bg1"/>
                          </a:solidFill>
                        </a:rPr>
                        <a:t>D3S : 14,0 ans</a:t>
                      </a:r>
                    </a:p>
                    <a:p>
                      <a:pPr algn="ctr"/>
                      <a:r>
                        <a:rPr lang="fr-FR" sz="1800" b="1" dirty="0">
                          <a:solidFill>
                            <a:schemeClr val="bg1"/>
                          </a:solidFill>
                        </a:rPr>
                        <a:t>(Rappel D3S en établissement </a:t>
                      </a:r>
                      <a:r>
                        <a:rPr lang="fr-FR" sz="1800" dirty="0">
                          <a:solidFill>
                            <a:schemeClr val="bg1"/>
                          </a:solidFill>
                          <a:ea typeface="Calibri"/>
                        </a:rPr>
                        <a:t>: 11,3 ans )</a:t>
                      </a:r>
                      <a:endParaRPr lang="fr-FR" sz="1800" dirty="0">
                        <a:solidFill>
                          <a:schemeClr val="bg1"/>
                        </a:solidFill>
                      </a:endParaRPr>
                    </a:p>
                  </a:txBody>
                  <a:tcPr/>
                </a:tc>
                <a:tc>
                  <a:txBody>
                    <a:bodyPr/>
                    <a:lstStyle/>
                    <a:p>
                      <a:pPr marL="0" marR="0" indent="0" algn="ctr" defTabSz="1088502" rtl="0" eaLnBrk="1" fontAlgn="auto" latinLnBrk="0" hangingPunct="1">
                        <a:lnSpc>
                          <a:spcPct val="100000"/>
                        </a:lnSpc>
                        <a:spcBef>
                          <a:spcPts val="0"/>
                        </a:spcBef>
                        <a:spcAft>
                          <a:spcPts val="0"/>
                        </a:spcAft>
                        <a:buClrTx/>
                        <a:buSzTx/>
                        <a:buFontTx/>
                        <a:buNone/>
                        <a:tabLst/>
                        <a:defRPr/>
                      </a:pPr>
                      <a:r>
                        <a:rPr lang="fr-FR" sz="2200" b="1" dirty="0">
                          <a:solidFill>
                            <a:schemeClr val="bg1"/>
                          </a:solidFill>
                        </a:rPr>
                        <a:t>DS : 14,0 ans</a:t>
                      </a:r>
                    </a:p>
                    <a:p>
                      <a:pPr marL="0" marR="0" indent="0" algn="ctr" defTabSz="1088502" rtl="0" eaLnBrk="1" fontAlgn="auto" latinLnBrk="0" hangingPunct="1">
                        <a:lnSpc>
                          <a:spcPct val="100000"/>
                        </a:lnSpc>
                        <a:spcBef>
                          <a:spcPts val="0"/>
                        </a:spcBef>
                        <a:spcAft>
                          <a:spcPts val="0"/>
                        </a:spcAft>
                        <a:buClrTx/>
                        <a:buSzTx/>
                        <a:buFontTx/>
                        <a:buNone/>
                        <a:tabLst/>
                        <a:defRPr/>
                      </a:pPr>
                      <a:r>
                        <a:rPr lang="fr-FR" sz="1800" b="1" dirty="0">
                          <a:solidFill>
                            <a:schemeClr val="bg1"/>
                          </a:solidFill>
                        </a:rPr>
                        <a:t>(Rappel DS en établissement ou institut </a:t>
                      </a:r>
                      <a:r>
                        <a:rPr lang="fr-FR" sz="1800" dirty="0">
                          <a:solidFill>
                            <a:schemeClr val="bg1"/>
                          </a:solidFill>
                          <a:ea typeface="Calibri"/>
                        </a:rPr>
                        <a:t>: 8,0 ans)</a:t>
                      </a:r>
                    </a:p>
                  </a:txBody>
                  <a:tcPr/>
                </a:tc>
                <a:extLst>
                  <a:ext uri="{0D108BD9-81ED-4DB2-BD59-A6C34878D82A}">
                    <a16:rowId xmlns:a16="http://schemas.microsoft.com/office/drawing/2014/main" val="10000"/>
                  </a:ext>
                </a:extLst>
              </a:tr>
            </a:tbl>
          </a:graphicData>
        </a:graphic>
      </p:graphicFrame>
      <p:sp>
        <p:nvSpPr>
          <p:cNvPr id="7" name="Titre 3"/>
          <p:cNvSpPr txBox="1">
            <a:spLocks/>
          </p:cNvSpPr>
          <p:nvPr/>
        </p:nvSpPr>
        <p:spPr>
          <a:xfrm>
            <a:off x="401777" y="2205658"/>
            <a:ext cx="11449272" cy="360039"/>
          </a:xfrm>
          <a:prstGeom prst="rect">
            <a:avLst/>
          </a:prstGeom>
        </p:spPr>
        <p:txBody>
          <a:bodyPr vert="horz" lIns="108850" tIns="54425" rIns="108850" bIns="54425" rtlCol="0" anchor="ctr">
            <a:noAutofit/>
          </a:bodyPr>
          <a:lstStyle>
            <a:lvl1pPr algn="l" defTabSz="1088502" rtl="0" eaLnBrk="1" latinLnBrk="0" hangingPunct="1">
              <a:spcBef>
                <a:spcPct val="0"/>
              </a:spcBef>
              <a:buNone/>
              <a:defRPr sz="3600" kern="1200">
                <a:solidFill>
                  <a:schemeClr val="accent3"/>
                </a:solidFill>
                <a:latin typeface="+mj-lt"/>
                <a:ea typeface="+mj-ea"/>
                <a:cs typeface="+mj-cs"/>
              </a:defRPr>
            </a:lvl1pPr>
          </a:lstStyle>
          <a:p>
            <a:r>
              <a:rPr lang="fr-FR" sz="2000" u="sng" dirty="0">
                <a:solidFill>
                  <a:schemeClr val="accent2"/>
                </a:solidFill>
              </a:rPr>
              <a:t>Ancienneté moyenne dans la position des directeurs </a:t>
            </a:r>
            <a:r>
              <a:rPr lang="fr-FR" sz="2000" b="1" u="sng" dirty="0">
                <a:solidFill>
                  <a:schemeClr val="accent2"/>
                </a:solidFill>
              </a:rPr>
              <a:t>MAD</a:t>
            </a:r>
            <a:r>
              <a:rPr lang="fr-FR" sz="2000" u="sng" dirty="0">
                <a:solidFill>
                  <a:schemeClr val="accent2"/>
                </a:solidFill>
              </a:rPr>
              <a:t> (au 1</a:t>
            </a:r>
            <a:r>
              <a:rPr lang="fr-FR" sz="2000" u="sng" baseline="30000" dirty="0">
                <a:solidFill>
                  <a:schemeClr val="accent2"/>
                </a:solidFill>
              </a:rPr>
              <a:t>er</a:t>
            </a:r>
            <a:r>
              <a:rPr lang="fr-FR" sz="2000" u="sng" dirty="0">
                <a:solidFill>
                  <a:schemeClr val="accent2"/>
                </a:solidFill>
              </a:rPr>
              <a:t> janvier 2024) :</a:t>
            </a:r>
          </a:p>
        </p:txBody>
      </p:sp>
      <p:graphicFrame>
        <p:nvGraphicFramePr>
          <p:cNvPr id="8" name="Tableau 7"/>
          <p:cNvGraphicFramePr>
            <a:graphicFrameLocks noGrp="1"/>
          </p:cNvGraphicFramePr>
          <p:nvPr>
            <p:extLst>
              <p:ext uri="{D42A27DB-BD31-4B8C-83A1-F6EECF244321}">
                <p14:modId xmlns:p14="http://schemas.microsoft.com/office/powerpoint/2010/main" val="1557510123"/>
              </p:ext>
            </p:extLst>
          </p:nvPr>
        </p:nvGraphicFramePr>
        <p:xfrm>
          <a:off x="308769" y="2686673"/>
          <a:ext cx="11449271" cy="426720"/>
        </p:xfrm>
        <a:graphic>
          <a:graphicData uri="http://schemas.openxmlformats.org/drawingml/2006/table">
            <a:tbl>
              <a:tblPr firstRow="1" bandRow="1">
                <a:tableStyleId>{5C22544A-7EE6-4342-B048-85BDC9FD1C3A}</a:tableStyleId>
              </a:tblPr>
              <a:tblGrid>
                <a:gridCol w="3600400">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gridCol w="4680519">
                  <a:extLst>
                    <a:ext uri="{9D8B030D-6E8A-4147-A177-3AD203B41FA5}">
                      <a16:colId xmlns:a16="http://schemas.microsoft.com/office/drawing/2014/main" val="20002"/>
                    </a:ext>
                  </a:extLst>
                </a:gridCol>
              </a:tblGrid>
              <a:tr h="373112">
                <a:tc>
                  <a:txBody>
                    <a:bodyPr/>
                    <a:lstStyle/>
                    <a:p>
                      <a:pPr marL="0" algn="ctr" defTabSz="1088502" rtl="0" eaLnBrk="1" latinLnBrk="0" hangingPunct="1"/>
                      <a:r>
                        <a:rPr lang="fr-FR" sz="2200" b="1" kern="1200" dirty="0">
                          <a:solidFill>
                            <a:srgbClr val="814997"/>
                          </a:solidFill>
                          <a:latin typeface="+mn-lt"/>
                          <a:ea typeface="+mn-ea"/>
                          <a:cs typeface="+mn-cs"/>
                        </a:rPr>
                        <a:t>DH : 3,6 ans</a:t>
                      </a:r>
                    </a:p>
                  </a:txBody>
                  <a:tcPr>
                    <a:solidFill>
                      <a:schemeClr val="accent2">
                        <a:lumMod val="20000"/>
                        <a:lumOff val="80000"/>
                      </a:schemeClr>
                    </a:solidFill>
                  </a:tcPr>
                </a:tc>
                <a:tc>
                  <a:txBody>
                    <a:bodyPr/>
                    <a:lstStyle/>
                    <a:p>
                      <a:pPr marL="0" algn="ctr" defTabSz="1088502" rtl="0" eaLnBrk="1" latinLnBrk="0" hangingPunct="1"/>
                      <a:r>
                        <a:rPr lang="fr-FR" sz="2200" b="1" kern="1200" dirty="0">
                          <a:solidFill>
                            <a:srgbClr val="005CA9"/>
                          </a:solidFill>
                          <a:latin typeface="+mn-lt"/>
                          <a:ea typeface="+mn-ea"/>
                          <a:cs typeface="+mn-cs"/>
                        </a:rPr>
                        <a:t>D3S : 3,1 ans</a:t>
                      </a:r>
                    </a:p>
                  </a:txBody>
                  <a:tcPr>
                    <a:solidFill>
                      <a:schemeClr val="accent2">
                        <a:lumMod val="20000"/>
                        <a:lumOff val="80000"/>
                      </a:schemeClr>
                    </a:solidFill>
                  </a:tcPr>
                </a:tc>
                <a:tc>
                  <a:txBody>
                    <a:bodyPr/>
                    <a:lstStyle/>
                    <a:p>
                      <a:pPr marL="0" marR="0" indent="0" algn="ctr" defTabSz="1088502" rtl="0" eaLnBrk="1" fontAlgn="auto" latinLnBrk="0" hangingPunct="1">
                        <a:lnSpc>
                          <a:spcPct val="100000"/>
                        </a:lnSpc>
                        <a:spcBef>
                          <a:spcPts val="0"/>
                        </a:spcBef>
                        <a:spcAft>
                          <a:spcPts val="0"/>
                        </a:spcAft>
                        <a:buClrTx/>
                        <a:buSzTx/>
                        <a:buFontTx/>
                        <a:buNone/>
                        <a:tabLst/>
                        <a:defRPr/>
                      </a:pPr>
                      <a:r>
                        <a:rPr lang="fr-FR" sz="2200" b="1" kern="1200" dirty="0">
                          <a:solidFill>
                            <a:srgbClr val="0BBBEF"/>
                          </a:solidFill>
                          <a:latin typeface="+mn-lt"/>
                          <a:ea typeface="+mn-ea"/>
                          <a:cs typeface="+mn-cs"/>
                        </a:rPr>
                        <a:t>DS : 5,2 ans</a:t>
                      </a:r>
                    </a:p>
                  </a:txBody>
                  <a:tcPr>
                    <a:solidFill>
                      <a:schemeClr val="accent2">
                        <a:lumMod val="20000"/>
                        <a:lumOff val="80000"/>
                      </a:schemeClr>
                    </a:solidFill>
                  </a:tcPr>
                </a:tc>
                <a:extLst>
                  <a:ext uri="{0D108BD9-81ED-4DB2-BD59-A6C34878D82A}">
                    <a16:rowId xmlns:a16="http://schemas.microsoft.com/office/drawing/2014/main" val="10000"/>
                  </a:ext>
                </a:extLst>
              </a:tr>
            </a:tbl>
          </a:graphicData>
        </a:graphic>
      </p:graphicFrame>
      <p:sp>
        <p:nvSpPr>
          <p:cNvPr id="9" name="Rectangle 8"/>
          <p:cNvSpPr/>
          <p:nvPr/>
        </p:nvSpPr>
        <p:spPr>
          <a:xfrm>
            <a:off x="318900" y="3213770"/>
            <a:ext cx="11377264" cy="3172663"/>
          </a:xfrm>
          <a:prstGeom prst="rect">
            <a:avLst/>
          </a:prstGeom>
        </p:spPr>
        <p:txBody>
          <a:bodyPr wrap="square">
            <a:spAutoFit/>
          </a:bodyPr>
          <a:lstStyle/>
          <a:p>
            <a:pPr algn="just">
              <a:lnSpc>
                <a:spcPct val="125000"/>
              </a:lnSpc>
            </a:pPr>
            <a:r>
              <a:rPr lang="fr-FR" sz="1900" dirty="0"/>
              <a:t>Chez les </a:t>
            </a:r>
            <a:r>
              <a:rPr lang="fr-FR" sz="1900" b="1" dirty="0">
                <a:solidFill>
                  <a:srgbClr val="814997"/>
                </a:solidFill>
              </a:rPr>
              <a:t>DH</a:t>
            </a:r>
            <a:r>
              <a:rPr lang="fr-FR" sz="1900" dirty="0">
                <a:solidFill>
                  <a:srgbClr val="814997"/>
                </a:solidFill>
              </a:rPr>
              <a:t>, </a:t>
            </a:r>
            <a:r>
              <a:rPr lang="fr-FR" sz="1900" b="1" dirty="0">
                <a:solidFill>
                  <a:srgbClr val="814997"/>
                </a:solidFill>
              </a:rPr>
              <a:t>74,0 %</a:t>
            </a:r>
            <a:r>
              <a:rPr lang="fr-FR" sz="1900" dirty="0">
                <a:solidFill>
                  <a:srgbClr val="814997"/>
                </a:solidFill>
              </a:rPr>
              <a:t> </a:t>
            </a:r>
            <a:r>
              <a:rPr lang="fr-FR" sz="1900" dirty="0"/>
              <a:t>d’entre eux occupent un emploi relevant de la fonction publique d’Etat (FPE), Suivent les </a:t>
            </a:r>
            <a:r>
              <a:rPr lang="fr-FR" sz="1900" b="1" dirty="0"/>
              <a:t>syndicats nationaux </a:t>
            </a:r>
            <a:r>
              <a:rPr lang="fr-FR" sz="1900" dirty="0"/>
              <a:t>avec </a:t>
            </a:r>
            <a:r>
              <a:rPr lang="fr-FR" sz="1900" dirty="0">
                <a:solidFill>
                  <a:srgbClr val="814997"/>
                </a:solidFill>
              </a:rPr>
              <a:t>18 %</a:t>
            </a:r>
            <a:r>
              <a:rPr lang="fr-FR" sz="1900" dirty="0"/>
              <a:t> et les </a:t>
            </a:r>
            <a:r>
              <a:rPr lang="fr-FR" sz="1900" b="1" dirty="0"/>
              <a:t>ESPIC </a:t>
            </a:r>
            <a:r>
              <a:rPr lang="fr-FR" sz="1900" dirty="0"/>
              <a:t>avec </a:t>
            </a:r>
            <a:r>
              <a:rPr lang="fr-FR" sz="1900" dirty="0">
                <a:solidFill>
                  <a:srgbClr val="814997"/>
                </a:solidFill>
              </a:rPr>
              <a:t>16,2 %</a:t>
            </a:r>
          </a:p>
          <a:p>
            <a:pPr algn="just">
              <a:lnSpc>
                <a:spcPct val="125000"/>
              </a:lnSpc>
            </a:pPr>
            <a:endParaRPr lang="fr-FR" sz="500" dirty="0">
              <a:solidFill>
                <a:srgbClr val="814997"/>
              </a:solidFill>
            </a:endParaRPr>
          </a:p>
          <a:p>
            <a:pPr algn="just">
              <a:lnSpc>
                <a:spcPct val="125000"/>
              </a:lnSpc>
            </a:pPr>
            <a:r>
              <a:rPr lang="fr-FR" sz="1900" dirty="0"/>
              <a:t>Concernant les </a:t>
            </a:r>
            <a:r>
              <a:rPr lang="fr-FR" sz="1900" b="1" dirty="0">
                <a:solidFill>
                  <a:srgbClr val="005CA9"/>
                </a:solidFill>
              </a:rPr>
              <a:t>D3S</a:t>
            </a:r>
            <a:r>
              <a:rPr lang="fr-FR" sz="1900" dirty="0"/>
              <a:t>, il s’agit de mises à disposition sur des fonctions exercées dans le cadre d’un mandat syndical ou de fonctions de directeur adjoint exercées dans un CH ou dans des établissements publics de santé pour la plupart. </a:t>
            </a:r>
          </a:p>
          <a:p>
            <a:pPr algn="just">
              <a:lnSpc>
                <a:spcPct val="125000"/>
              </a:lnSpc>
            </a:pPr>
            <a:endParaRPr lang="fr-FR" sz="500" dirty="0"/>
          </a:p>
          <a:p>
            <a:pPr algn="just">
              <a:lnSpc>
                <a:spcPct val="125000"/>
              </a:lnSpc>
            </a:pPr>
            <a:r>
              <a:rPr lang="fr-FR" sz="1900" dirty="0"/>
              <a:t>S’agissant des </a:t>
            </a:r>
            <a:r>
              <a:rPr lang="fr-FR" sz="1900" b="1" dirty="0">
                <a:solidFill>
                  <a:srgbClr val="0BBBEF"/>
                </a:solidFill>
              </a:rPr>
              <a:t>DS</a:t>
            </a:r>
            <a:r>
              <a:rPr lang="fr-FR" sz="1900" dirty="0"/>
              <a:t>, les directeurs relèvent principalement de la Fonction publique d’Etat pour </a:t>
            </a:r>
            <a:r>
              <a:rPr lang="fr-FR" sz="1900" dirty="0">
                <a:solidFill>
                  <a:srgbClr val="0BBBEF"/>
                </a:solidFill>
              </a:rPr>
              <a:t>63,6 %</a:t>
            </a:r>
            <a:r>
              <a:rPr lang="fr-FR" sz="1900" dirty="0"/>
              <a:t> d’entre eux, avec majoritairement des directeurs (13 DS) mis à disposition des Agences régionales de santé (ARS). </a:t>
            </a:r>
          </a:p>
        </p:txBody>
      </p:sp>
      <p:sp>
        <p:nvSpPr>
          <p:cNvPr id="10" name="Rectangle 9"/>
          <p:cNvSpPr/>
          <p:nvPr/>
        </p:nvSpPr>
        <p:spPr>
          <a:xfrm>
            <a:off x="375244" y="5374010"/>
            <a:ext cx="11264577" cy="415498"/>
          </a:xfrm>
          <a:prstGeom prst="rect">
            <a:avLst/>
          </a:prstGeom>
        </p:spPr>
        <p:txBody>
          <a:bodyPr wrap="square">
            <a:spAutoFit/>
          </a:bodyPr>
          <a:lstStyle/>
          <a:p>
            <a:endParaRPr lang="fr-FR" dirty="0"/>
          </a:p>
        </p:txBody>
      </p:sp>
      <p:sp>
        <p:nvSpPr>
          <p:cNvPr id="11" name="Rectangle 10"/>
          <p:cNvSpPr/>
          <p:nvPr/>
        </p:nvSpPr>
        <p:spPr>
          <a:xfrm>
            <a:off x="369136" y="4804839"/>
            <a:ext cx="11342694" cy="415498"/>
          </a:xfrm>
          <a:prstGeom prst="rect">
            <a:avLst/>
          </a:prstGeom>
        </p:spPr>
        <p:txBody>
          <a:bodyPr wrap="square">
            <a:spAutoFit/>
          </a:bodyPr>
          <a:lstStyle/>
          <a:p>
            <a:pPr algn="just"/>
            <a:endParaRPr lang="fr-FR" dirty="0"/>
          </a:p>
        </p:txBody>
      </p:sp>
      <p:sp>
        <p:nvSpPr>
          <p:cNvPr id="12" name="Titre 3"/>
          <p:cNvSpPr txBox="1">
            <a:spLocks/>
          </p:cNvSpPr>
          <p:nvPr/>
        </p:nvSpPr>
        <p:spPr>
          <a:xfrm>
            <a:off x="401777" y="75008"/>
            <a:ext cx="10971372" cy="648073"/>
          </a:xfrm>
          <a:prstGeom prst="rect">
            <a:avLst/>
          </a:prstGeom>
        </p:spPr>
        <p:txBody>
          <a:bodyPr vert="horz" lIns="108850" tIns="54425" rIns="108850" bIns="54425" rtlCol="0" anchor="ctr">
            <a:normAutofit/>
          </a:bodyPr>
          <a:lstStyle>
            <a:lvl1pPr algn="l" defTabSz="1088502" rtl="0" eaLnBrk="1" latinLnBrk="0" hangingPunct="1">
              <a:spcBef>
                <a:spcPct val="0"/>
              </a:spcBef>
              <a:buNone/>
              <a:defRPr sz="3600" kern="1200">
                <a:solidFill>
                  <a:schemeClr val="accent3"/>
                </a:solidFill>
                <a:latin typeface="+mj-lt"/>
                <a:ea typeface="+mj-ea"/>
                <a:cs typeface="+mj-cs"/>
              </a:defRPr>
            </a:lvl1pPr>
          </a:lstStyle>
          <a:p>
            <a:r>
              <a:rPr lang="fr-FR" sz="2800" dirty="0">
                <a:solidFill>
                  <a:srgbClr val="005CA9"/>
                </a:solidFill>
              </a:rPr>
              <a:t>Zoom sur les directeurs mis à disposition (suite)</a:t>
            </a:r>
            <a:endParaRPr lang="fr-FR" sz="2800" dirty="0"/>
          </a:p>
        </p:txBody>
      </p:sp>
      <p:sp>
        <p:nvSpPr>
          <p:cNvPr id="2" name="Rectangle 1">
            <a:extLst>
              <a:ext uri="{FF2B5EF4-FFF2-40B4-BE49-F238E27FC236}">
                <a16:creationId xmlns:a16="http://schemas.microsoft.com/office/drawing/2014/main" id="{106D566A-8B4B-982A-CFBB-01F6662724DB}"/>
              </a:ext>
            </a:extLst>
          </p:cNvPr>
          <p:cNvSpPr/>
          <p:nvPr/>
        </p:nvSpPr>
        <p:spPr>
          <a:xfrm>
            <a:off x="9583801" y="6310114"/>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3212649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15286" y="189434"/>
            <a:ext cx="4968552" cy="3262432"/>
          </a:xfrm>
          <a:prstGeom prst="rect">
            <a:avLst/>
          </a:prstGeom>
        </p:spPr>
        <p:txBody>
          <a:bodyPr wrap="square">
            <a:spAutoFit/>
          </a:bodyPr>
          <a:lstStyle/>
          <a:p>
            <a:pPr marL="342900" indent="-342900" algn="just">
              <a:buFont typeface="Courier New" panose="02070309020205020404" pitchFamily="49" charset="0"/>
              <a:buChar char="o"/>
            </a:pPr>
            <a:r>
              <a:rPr lang="fr-FR" sz="1900" dirty="0"/>
              <a:t> </a:t>
            </a:r>
            <a:r>
              <a:rPr lang="fr-FR" sz="1900" b="1" dirty="0">
                <a:solidFill>
                  <a:srgbClr val="814997"/>
                </a:solidFill>
              </a:rPr>
              <a:t>DH</a:t>
            </a:r>
            <a:r>
              <a:rPr lang="fr-FR" sz="1900" dirty="0">
                <a:solidFill>
                  <a:srgbClr val="814997"/>
                </a:solidFill>
              </a:rPr>
              <a:t> </a:t>
            </a:r>
            <a:r>
              <a:rPr lang="fr-FR" sz="1900" b="1" dirty="0">
                <a:solidFill>
                  <a:srgbClr val="814997"/>
                </a:solidFill>
              </a:rPr>
              <a:t>en disponibilité</a:t>
            </a:r>
            <a:r>
              <a:rPr lang="fr-FR" sz="1900" dirty="0">
                <a:solidFill>
                  <a:srgbClr val="814997"/>
                </a:solidFill>
              </a:rPr>
              <a:t> : </a:t>
            </a:r>
            <a:r>
              <a:rPr lang="fr-FR" sz="1900" b="1" dirty="0">
                <a:solidFill>
                  <a:srgbClr val="814997"/>
                </a:solidFill>
              </a:rPr>
              <a:t>3,5 % du corps</a:t>
            </a:r>
            <a:r>
              <a:rPr lang="fr-FR" sz="1900" dirty="0">
                <a:solidFill>
                  <a:srgbClr val="814997"/>
                </a:solidFill>
              </a:rPr>
              <a:t>.     </a:t>
            </a:r>
            <a:r>
              <a:rPr lang="fr-FR" sz="1900" dirty="0"/>
              <a:t>En augmentation de 21,8 % entre 2014 et 2024. </a:t>
            </a:r>
          </a:p>
          <a:p>
            <a:pPr algn="just"/>
            <a:endParaRPr lang="fr-FR" sz="800" dirty="0"/>
          </a:p>
          <a:p>
            <a:pPr marL="342900" indent="-342900" algn="just">
              <a:buFont typeface="Courier New" panose="02070309020205020404" pitchFamily="49" charset="0"/>
              <a:buChar char="o"/>
            </a:pPr>
            <a:r>
              <a:rPr lang="fr-FR" sz="1900" dirty="0">
                <a:solidFill>
                  <a:srgbClr val="005CA9"/>
                </a:solidFill>
              </a:rPr>
              <a:t> </a:t>
            </a:r>
            <a:r>
              <a:rPr lang="fr-FR" sz="1900" b="1" dirty="0">
                <a:solidFill>
                  <a:srgbClr val="005CA9"/>
                </a:solidFill>
              </a:rPr>
              <a:t>D3S en disponibilité</a:t>
            </a:r>
            <a:r>
              <a:rPr lang="fr-FR" sz="1900" dirty="0">
                <a:solidFill>
                  <a:srgbClr val="005CA9"/>
                </a:solidFill>
              </a:rPr>
              <a:t> : </a:t>
            </a:r>
            <a:r>
              <a:rPr lang="fr-FR" sz="1900" b="1" dirty="0">
                <a:solidFill>
                  <a:srgbClr val="005CA9"/>
                </a:solidFill>
              </a:rPr>
              <a:t>6,3 % du corps</a:t>
            </a:r>
            <a:r>
              <a:rPr lang="fr-FR" sz="1900" dirty="0">
                <a:solidFill>
                  <a:srgbClr val="005CA9"/>
                </a:solidFill>
              </a:rPr>
              <a:t>.   </a:t>
            </a:r>
            <a:r>
              <a:rPr lang="fr-FR" sz="1900" dirty="0"/>
              <a:t>En progression constante depuis 2014  (+ 145,0 %), avec un taux de croissance annuel moyen de + 9,4 %.</a:t>
            </a:r>
          </a:p>
          <a:p>
            <a:pPr algn="just"/>
            <a:endParaRPr lang="fr-FR" sz="800" dirty="0"/>
          </a:p>
          <a:p>
            <a:pPr marL="342900" indent="-342900" algn="just">
              <a:buFont typeface="Courier New" panose="02070309020205020404" pitchFamily="49" charset="0"/>
              <a:buChar char="o"/>
            </a:pPr>
            <a:r>
              <a:rPr lang="fr-FR" sz="1900" dirty="0"/>
              <a:t> </a:t>
            </a:r>
            <a:r>
              <a:rPr lang="fr-FR" sz="1900" b="1" dirty="0">
                <a:solidFill>
                  <a:schemeClr val="accent1">
                    <a:lumMod val="60000"/>
                    <a:lumOff val="40000"/>
                  </a:schemeClr>
                </a:solidFill>
              </a:rPr>
              <a:t>DS en disponibilité</a:t>
            </a:r>
            <a:r>
              <a:rPr lang="fr-FR" sz="1900" dirty="0"/>
              <a:t> : </a:t>
            </a:r>
            <a:r>
              <a:rPr lang="fr-FR" sz="1900" b="1" dirty="0">
                <a:solidFill>
                  <a:schemeClr val="accent1">
                    <a:lumMod val="60000"/>
                    <a:lumOff val="40000"/>
                  </a:schemeClr>
                </a:solidFill>
              </a:rPr>
              <a:t>1,1 % du corps  (7 DS)</a:t>
            </a:r>
            <a:r>
              <a:rPr lang="fr-FR" sz="1900" dirty="0"/>
              <a:t>. Effectifs quasi constants sur la période. </a:t>
            </a:r>
          </a:p>
        </p:txBody>
      </p:sp>
      <p:sp>
        <p:nvSpPr>
          <p:cNvPr id="8" name="ZoneTexte 7"/>
          <p:cNvSpPr txBox="1"/>
          <p:nvPr/>
        </p:nvSpPr>
        <p:spPr>
          <a:xfrm>
            <a:off x="334566" y="3499773"/>
            <a:ext cx="11377264" cy="707886"/>
          </a:xfrm>
          <a:prstGeom prst="rect">
            <a:avLst/>
          </a:prstGeom>
          <a:solidFill>
            <a:srgbClr val="FAFAFC"/>
          </a:solidFill>
        </p:spPr>
        <p:txBody>
          <a:bodyPr wrap="square" rtlCol="0">
            <a:spAutoFit/>
          </a:bodyPr>
          <a:lstStyle/>
          <a:p>
            <a:pPr algn="just"/>
            <a:r>
              <a:rPr lang="fr-FR" sz="2000" dirty="0"/>
              <a:t>Des femmes majoritaires parmi les directeurs en disponibilité : </a:t>
            </a:r>
            <a:r>
              <a:rPr lang="fr-FR" sz="2000" b="1" dirty="0">
                <a:solidFill>
                  <a:srgbClr val="814997"/>
                </a:solidFill>
              </a:rPr>
              <a:t>59,4 % (DH</a:t>
            </a:r>
            <a:r>
              <a:rPr lang="fr-FR" sz="2000" dirty="0">
                <a:solidFill>
                  <a:srgbClr val="814997"/>
                </a:solidFill>
              </a:rPr>
              <a:t>)</a:t>
            </a:r>
            <a:r>
              <a:rPr lang="fr-FR" sz="2000" dirty="0"/>
              <a:t>,</a:t>
            </a:r>
            <a:r>
              <a:rPr lang="fr-FR" sz="2000" dirty="0">
                <a:solidFill>
                  <a:srgbClr val="814997"/>
                </a:solidFill>
              </a:rPr>
              <a:t> </a:t>
            </a:r>
            <a:r>
              <a:rPr lang="fr-FR" sz="2000" b="1" dirty="0">
                <a:solidFill>
                  <a:srgbClr val="005CA9"/>
                </a:solidFill>
              </a:rPr>
              <a:t>83,7 % (D3S) </a:t>
            </a:r>
            <a:r>
              <a:rPr lang="fr-FR" sz="2000" dirty="0"/>
              <a:t>et </a:t>
            </a:r>
            <a:r>
              <a:rPr lang="fr-FR" sz="2000" b="1" dirty="0">
                <a:solidFill>
                  <a:schemeClr val="accent1">
                    <a:lumMod val="60000"/>
                    <a:lumOff val="40000"/>
                  </a:schemeClr>
                </a:solidFill>
              </a:rPr>
              <a:t>85,7 % des DS. </a:t>
            </a:r>
          </a:p>
        </p:txBody>
      </p:sp>
      <p:sp>
        <p:nvSpPr>
          <p:cNvPr id="11" name="ZoneTexte 10"/>
          <p:cNvSpPr txBox="1"/>
          <p:nvPr/>
        </p:nvSpPr>
        <p:spPr>
          <a:xfrm>
            <a:off x="320101" y="4266198"/>
            <a:ext cx="11449271" cy="707886"/>
          </a:xfrm>
          <a:prstGeom prst="rect">
            <a:avLst/>
          </a:prstGeom>
          <a:noFill/>
        </p:spPr>
        <p:txBody>
          <a:bodyPr wrap="square" rtlCol="0">
            <a:spAutoFit/>
          </a:bodyPr>
          <a:lstStyle/>
          <a:p>
            <a:pPr algn="just"/>
            <a:r>
              <a:rPr lang="fr-FR" sz="2000" dirty="0"/>
              <a:t>Les</a:t>
            </a:r>
            <a:r>
              <a:rPr lang="fr-FR" sz="2000" b="1" dirty="0"/>
              <a:t> </a:t>
            </a:r>
            <a:r>
              <a:rPr lang="fr-FR" sz="2000" b="1" dirty="0">
                <a:solidFill>
                  <a:srgbClr val="814997"/>
                </a:solidFill>
              </a:rPr>
              <a:t>DH</a:t>
            </a:r>
            <a:r>
              <a:rPr lang="fr-FR" sz="2000" dirty="0"/>
              <a:t> en disponibilité sont en moyenne plus âgés que les DH exerçant en établissement (</a:t>
            </a:r>
            <a:r>
              <a:rPr lang="fr-FR" sz="2000" dirty="0">
                <a:solidFill>
                  <a:srgbClr val="814997"/>
                </a:solidFill>
              </a:rPr>
              <a:t>46,6 ans</a:t>
            </a:r>
            <a:r>
              <a:rPr lang="fr-FR" sz="2000" dirty="0"/>
              <a:t>, contre 47,0 ans).</a:t>
            </a:r>
          </a:p>
        </p:txBody>
      </p:sp>
      <p:sp>
        <p:nvSpPr>
          <p:cNvPr id="12" name="Rectangle 11"/>
          <p:cNvSpPr/>
          <p:nvPr/>
        </p:nvSpPr>
        <p:spPr>
          <a:xfrm>
            <a:off x="320102" y="4956547"/>
            <a:ext cx="11449271" cy="707886"/>
          </a:xfrm>
          <a:prstGeom prst="rect">
            <a:avLst/>
          </a:prstGeom>
          <a:noFill/>
        </p:spPr>
        <p:txBody>
          <a:bodyPr wrap="square">
            <a:spAutoFit/>
          </a:bodyPr>
          <a:lstStyle/>
          <a:p>
            <a:pPr algn="just"/>
            <a:r>
              <a:rPr lang="fr-FR" sz="2000" dirty="0"/>
              <a:t>Les</a:t>
            </a:r>
            <a:r>
              <a:rPr lang="fr-FR" sz="2000" b="1" dirty="0"/>
              <a:t> </a:t>
            </a:r>
            <a:r>
              <a:rPr lang="fr-FR" sz="2000" b="1" dirty="0">
                <a:solidFill>
                  <a:srgbClr val="005CA9"/>
                </a:solidFill>
              </a:rPr>
              <a:t>D3S</a:t>
            </a:r>
            <a:r>
              <a:rPr lang="fr-FR" sz="2000" b="1" dirty="0"/>
              <a:t> </a:t>
            </a:r>
            <a:r>
              <a:rPr lang="fr-FR" sz="2000" dirty="0"/>
              <a:t>en disponibilité sont plus jeunes que les directeurs exerçant en établissement : </a:t>
            </a:r>
            <a:r>
              <a:rPr lang="fr-FR" sz="2000" b="1" dirty="0">
                <a:solidFill>
                  <a:srgbClr val="005CA9"/>
                </a:solidFill>
              </a:rPr>
              <a:t>44,3 ans, </a:t>
            </a:r>
            <a:r>
              <a:rPr lang="fr-FR" sz="2000" dirty="0"/>
              <a:t>contre 46,8 ans, soit 2,5 ans de moins.</a:t>
            </a:r>
          </a:p>
        </p:txBody>
      </p:sp>
      <p:sp>
        <p:nvSpPr>
          <p:cNvPr id="13" name="Rectangle 12"/>
          <p:cNvSpPr/>
          <p:nvPr/>
        </p:nvSpPr>
        <p:spPr>
          <a:xfrm>
            <a:off x="355584" y="5662042"/>
            <a:ext cx="11449271" cy="707886"/>
          </a:xfrm>
          <a:prstGeom prst="rect">
            <a:avLst/>
          </a:prstGeom>
          <a:noFill/>
        </p:spPr>
        <p:txBody>
          <a:bodyPr wrap="square">
            <a:spAutoFit/>
          </a:bodyPr>
          <a:lstStyle/>
          <a:p>
            <a:pPr algn="just"/>
            <a:r>
              <a:rPr lang="fr-FR" sz="2000" dirty="0"/>
              <a:t>Pour les </a:t>
            </a:r>
            <a:r>
              <a:rPr lang="fr-FR" sz="2000" b="1" dirty="0">
                <a:solidFill>
                  <a:schemeClr val="accent1">
                    <a:lumMod val="60000"/>
                    <a:lumOff val="40000"/>
                  </a:schemeClr>
                </a:solidFill>
              </a:rPr>
              <a:t>7 DS </a:t>
            </a:r>
            <a:r>
              <a:rPr lang="fr-FR" sz="2000" dirty="0"/>
              <a:t>en disponibilité, l’âge moyen relevé est de </a:t>
            </a:r>
            <a:r>
              <a:rPr lang="fr-FR" sz="2000" b="1" dirty="0">
                <a:solidFill>
                  <a:srgbClr val="0BBBEF"/>
                </a:solidFill>
              </a:rPr>
              <a:t>53,8 ans </a:t>
            </a:r>
            <a:r>
              <a:rPr lang="fr-FR" sz="2000" dirty="0"/>
              <a:t>(56,2 ans en établissement ou institut ; 55,5 ans en établissement contre 57,9 ans en institut).</a:t>
            </a:r>
          </a:p>
        </p:txBody>
      </p:sp>
      <p:sp>
        <p:nvSpPr>
          <p:cNvPr id="15" name="Titre 3"/>
          <p:cNvSpPr txBox="1">
            <a:spLocks/>
          </p:cNvSpPr>
          <p:nvPr/>
        </p:nvSpPr>
        <p:spPr>
          <a:xfrm>
            <a:off x="334566" y="117426"/>
            <a:ext cx="10971372" cy="648073"/>
          </a:xfrm>
          <a:prstGeom prst="rect">
            <a:avLst/>
          </a:prstGeom>
        </p:spPr>
        <p:txBody>
          <a:bodyPr vert="horz" lIns="108850" tIns="54425" rIns="108850" bIns="54425" rtlCol="0" anchor="ctr">
            <a:normAutofit/>
          </a:bodyPr>
          <a:lstStyle>
            <a:lvl1pPr algn="l" defTabSz="1088502" rtl="0" eaLnBrk="1" latinLnBrk="0" hangingPunct="1">
              <a:spcBef>
                <a:spcPct val="0"/>
              </a:spcBef>
              <a:buNone/>
              <a:defRPr sz="3600" kern="1200">
                <a:solidFill>
                  <a:schemeClr val="accent3"/>
                </a:solidFill>
                <a:latin typeface="+mj-lt"/>
                <a:ea typeface="+mj-ea"/>
                <a:cs typeface="+mj-cs"/>
              </a:defRPr>
            </a:lvl1pPr>
          </a:lstStyle>
          <a:p>
            <a:r>
              <a:rPr lang="fr-FR" sz="2800" dirty="0">
                <a:solidFill>
                  <a:srgbClr val="005CA9"/>
                </a:solidFill>
              </a:rPr>
              <a:t>Zoom sur les directeurs en disponibilité</a:t>
            </a:r>
          </a:p>
        </p:txBody>
      </p:sp>
      <p:sp>
        <p:nvSpPr>
          <p:cNvPr id="3" name="Rectangle 2">
            <a:extLst>
              <a:ext uri="{FF2B5EF4-FFF2-40B4-BE49-F238E27FC236}">
                <a16:creationId xmlns:a16="http://schemas.microsoft.com/office/drawing/2014/main" id="{AAC3AD07-EE3E-BC08-29D3-4AE5B004EE94}"/>
              </a:ext>
            </a:extLst>
          </p:cNvPr>
          <p:cNvSpPr/>
          <p:nvPr/>
        </p:nvSpPr>
        <p:spPr>
          <a:xfrm>
            <a:off x="9583801" y="6310114"/>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pic>
        <p:nvPicPr>
          <p:cNvPr id="4" name="Image 3">
            <a:extLst>
              <a:ext uri="{FF2B5EF4-FFF2-40B4-BE49-F238E27FC236}">
                <a16:creationId xmlns:a16="http://schemas.microsoft.com/office/drawing/2014/main" id="{0E8E9B44-2F52-8AC2-9377-07667D7057E5}"/>
              </a:ext>
            </a:extLst>
          </p:cNvPr>
          <p:cNvPicPr>
            <a:picLocks noChangeAspect="1"/>
          </p:cNvPicPr>
          <p:nvPr/>
        </p:nvPicPr>
        <p:blipFill>
          <a:blip r:embed="rId2"/>
          <a:stretch>
            <a:fillRect/>
          </a:stretch>
        </p:blipFill>
        <p:spPr>
          <a:xfrm>
            <a:off x="367830" y="765498"/>
            <a:ext cx="6358128" cy="2432304"/>
          </a:xfrm>
          <a:prstGeom prst="rect">
            <a:avLst/>
          </a:prstGeom>
        </p:spPr>
      </p:pic>
    </p:spTree>
    <p:extLst>
      <p:ext uri="{BB962C8B-B14F-4D97-AF65-F5344CB8AC3E}">
        <p14:creationId xmlns:p14="http://schemas.microsoft.com/office/powerpoint/2010/main" val="1580102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3"/>
          <p:cNvSpPr>
            <a:spLocks noGrp="1"/>
          </p:cNvSpPr>
          <p:nvPr>
            <p:ph type="title"/>
          </p:nvPr>
        </p:nvSpPr>
        <p:spPr>
          <a:xfrm>
            <a:off x="315847" y="765498"/>
            <a:ext cx="11449272" cy="360039"/>
          </a:xfrm>
        </p:spPr>
        <p:txBody>
          <a:bodyPr>
            <a:noAutofit/>
          </a:bodyPr>
          <a:lstStyle/>
          <a:p>
            <a:r>
              <a:rPr lang="fr-FR" sz="2000" u="sng" dirty="0">
                <a:solidFill>
                  <a:schemeClr val="accent2"/>
                </a:solidFill>
              </a:rPr>
              <a:t>Ancienneté moyenne dans le corps des directeurs en </a:t>
            </a:r>
            <a:r>
              <a:rPr lang="fr-FR" sz="2000" b="1" u="sng" dirty="0">
                <a:solidFill>
                  <a:schemeClr val="accent2"/>
                </a:solidFill>
              </a:rPr>
              <a:t>disponibilité</a:t>
            </a:r>
            <a:r>
              <a:rPr lang="fr-FR" sz="2000" u="sng" dirty="0">
                <a:solidFill>
                  <a:schemeClr val="accent2"/>
                </a:solidFill>
              </a:rPr>
              <a:t> (au 1</a:t>
            </a:r>
            <a:r>
              <a:rPr lang="fr-FR" sz="2000" u="sng" baseline="30000" dirty="0">
                <a:solidFill>
                  <a:schemeClr val="accent2"/>
                </a:solidFill>
              </a:rPr>
              <a:t>er</a:t>
            </a:r>
            <a:r>
              <a:rPr lang="fr-FR" sz="2000" u="sng" dirty="0">
                <a:solidFill>
                  <a:schemeClr val="accent2"/>
                </a:solidFill>
              </a:rPr>
              <a:t> janvier 2024) :</a:t>
            </a:r>
          </a:p>
        </p:txBody>
      </p:sp>
      <p:graphicFrame>
        <p:nvGraphicFramePr>
          <p:cNvPr id="6" name="Tableau 5"/>
          <p:cNvGraphicFramePr>
            <a:graphicFrameLocks noGrp="1"/>
          </p:cNvGraphicFramePr>
          <p:nvPr>
            <p:extLst>
              <p:ext uri="{D42A27DB-BD31-4B8C-83A1-F6EECF244321}">
                <p14:modId xmlns:p14="http://schemas.microsoft.com/office/powerpoint/2010/main" val="3228667952"/>
              </p:ext>
            </p:extLst>
          </p:nvPr>
        </p:nvGraphicFramePr>
        <p:xfrm>
          <a:off x="315847" y="1269554"/>
          <a:ext cx="11449271" cy="975360"/>
        </p:xfrm>
        <a:graphic>
          <a:graphicData uri="http://schemas.openxmlformats.org/drawingml/2006/table">
            <a:tbl>
              <a:tblPr firstRow="1" bandRow="1">
                <a:tableStyleId>{5C22544A-7EE6-4342-B048-85BDC9FD1C3A}</a:tableStyleId>
              </a:tblPr>
              <a:tblGrid>
                <a:gridCol w="3600400">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gridCol w="4680519">
                  <a:extLst>
                    <a:ext uri="{9D8B030D-6E8A-4147-A177-3AD203B41FA5}">
                      <a16:colId xmlns:a16="http://schemas.microsoft.com/office/drawing/2014/main" val="20002"/>
                    </a:ext>
                  </a:extLst>
                </a:gridCol>
              </a:tblGrid>
              <a:tr h="373112">
                <a:tc>
                  <a:txBody>
                    <a:bodyPr/>
                    <a:lstStyle/>
                    <a:p>
                      <a:pPr algn="ctr"/>
                      <a:r>
                        <a:rPr lang="fr-FR" sz="2200" b="1" dirty="0">
                          <a:solidFill>
                            <a:schemeClr val="bg1"/>
                          </a:solidFill>
                        </a:rPr>
                        <a:t>DH : 17,8 ans</a:t>
                      </a:r>
                    </a:p>
                    <a:p>
                      <a:pPr algn="ctr"/>
                      <a:r>
                        <a:rPr lang="fr-FR" sz="1800" b="1" dirty="0">
                          <a:solidFill>
                            <a:schemeClr val="bg1"/>
                          </a:solidFill>
                        </a:rPr>
                        <a:t>(Rappel DH</a:t>
                      </a:r>
                      <a:r>
                        <a:rPr lang="fr-FR" sz="1800" dirty="0">
                          <a:solidFill>
                            <a:schemeClr val="bg1"/>
                          </a:solidFill>
                          <a:ea typeface="Calibri"/>
                          <a:cs typeface="Times New Roman"/>
                        </a:rPr>
                        <a:t> en établissement </a:t>
                      </a:r>
                      <a:r>
                        <a:rPr lang="fr-FR" sz="1800" dirty="0">
                          <a:solidFill>
                            <a:schemeClr val="bg1"/>
                          </a:solidFill>
                          <a:ea typeface="Calibri"/>
                        </a:rPr>
                        <a:t>: 14,1 ans )</a:t>
                      </a:r>
                      <a:endParaRPr lang="fr-FR" sz="1800" dirty="0">
                        <a:solidFill>
                          <a:schemeClr val="bg1"/>
                        </a:solidFill>
                      </a:endParaRPr>
                    </a:p>
                  </a:txBody>
                  <a:tcPr/>
                </a:tc>
                <a:tc>
                  <a:txBody>
                    <a:bodyPr/>
                    <a:lstStyle/>
                    <a:p>
                      <a:pPr algn="ctr"/>
                      <a:r>
                        <a:rPr lang="fr-FR" sz="2200" b="1" dirty="0">
                          <a:solidFill>
                            <a:schemeClr val="bg1"/>
                          </a:solidFill>
                        </a:rPr>
                        <a:t>D3S : 14,0 ans</a:t>
                      </a:r>
                    </a:p>
                    <a:p>
                      <a:pPr algn="ctr"/>
                      <a:r>
                        <a:rPr lang="fr-FR" sz="1800" b="1" dirty="0">
                          <a:solidFill>
                            <a:schemeClr val="bg1"/>
                          </a:solidFill>
                        </a:rPr>
                        <a:t>(Rappel D3S en établissement </a:t>
                      </a:r>
                      <a:r>
                        <a:rPr lang="fr-FR" sz="1800" dirty="0">
                          <a:solidFill>
                            <a:schemeClr val="bg1"/>
                          </a:solidFill>
                          <a:ea typeface="Calibri"/>
                        </a:rPr>
                        <a:t>: 11,3 ans )</a:t>
                      </a:r>
                      <a:endParaRPr lang="fr-FR" sz="1800" dirty="0">
                        <a:solidFill>
                          <a:schemeClr val="bg1"/>
                        </a:solidFill>
                      </a:endParaRPr>
                    </a:p>
                  </a:txBody>
                  <a:tcPr/>
                </a:tc>
                <a:tc>
                  <a:txBody>
                    <a:bodyPr/>
                    <a:lstStyle/>
                    <a:p>
                      <a:pPr marL="0" marR="0" indent="0" algn="ctr" defTabSz="1088502" rtl="0" eaLnBrk="1" fontAlgn="auto" latinLnBrk="0" hangingPunct="1">
                        <a:lnSpc>
                          <a:spcPct val="100000"/>
                        </a:lnSpc>
                        <a:spcBef>
                          <a:spcPts val="0"/>
                        </a:spcBef>
                        <a:spcAft>
                          <a:spcPts val="0"/>
                        </a:spcAft>
                        <a:buClrTx/>
                        <a:buSzTx/>
                        <a:buFontTx/>
                        <a:buNone/>
                        <a:tabLst/>
                        <a:defRPr/>
                      </a:pPr>
                      <a:r>
                        <a:rPr lang="fr-FR" sz="2200" b="1" dirty="0">
                          <a:solidFill>
                            <a:schemeClr val="bg1"/>
                          </a:solidFill>
                        </a:rPr>
                        <a:t>DS : 7,6 ans</a:t>
                      </a:r>
                    </a:p>
                    <a:p>
                      <a:pPr marL="0" marR="0" indent="0" algn="ctr" defTabSz="1088502" rtl="0" eaLnBrk="1" fontAlgn="auto" latinLnBrk="0" hangingPunct="1">
                        <a:lnSpc>
                          <a:spcPct val="100000"/>
                        </a:lnSpc>
                        <a:spcBef>
                          <a:spcPts val="0"/>
                        </a:spcBef>
                        <a:spcAft>
                          <a:spcPts val="0"/>
                        </a:spcAft>
                        <a:buClrTx/>
                        <a:buSzTx/>
                        <a:buFontTx/>
                        <a:buNone/>
                        <a:tabLst/>
                        <a:defRPr/>
                      </a:pPr>
                      <a:r>
                        <a:rPr lang="fr-FR" sz="1800" b="1" dirty="0">
                          <a:solidFill>
                            <a:schemeClr val="bg1"/>
                          </a:solidFill>
                        </a:rPr>
                        <a:t>(Rappel DS en établissement ou institut </a:t>
                      </a:r>
                      <a:r>
                        <a:rPr lang="fr-FR" sz="1800" dirty="0">
                          <a:solidFill>
                            <a:schemeClr val="bg1"/>
                          </a:solidFill>
                          <a:ea typeface="Calibri"/>
                        </a:rPr>
                        <a:t>: 8,0 ans)</a:t>
                      </a:r>
                    </a:p>
                  </a:txBody>
                  <a:tcPr/>
                </a:tc>
                <a:extLst>
                  <a:ext uri="{0D108BD9-81ED-4DB2-BD59-A6C34878D82A}">
                    <a16:rowId xmlns:a16="http://schemas.microsoft.com/office/drawing/2014/main" val="10000"/>
                  </a:ext>
                </a:extLst>
              </a:tr>
            </a:tbl>
          </a:graphicData>
        </a:graphic>
      </p:graphicFrame>
      <p:sp>
        <p:nvSpPr>
          <p:cNvPr id="7" name="Titre 3"/>
          <p:cNvSpPr txBox="1">
            <a:spLocks/>
          </p:cNvSpPr>
          <p:nvPr/>
        </p:nvSpPr>
        <p:spPr>
          <a:xfrm>
            <a:off x="439978" y="2313670"/>
            <a:ext cx="11449272" cy="360039"/>
          </a:xfrm>
          <a:prstGeom prst="rect">
            <a:avLst/>
          </a:prstGeom>
        </p:spPr>
        <p:txBody>
          <a:bodyPr vert="horz" lIns="108850" tIns="54425" rIns="108850" bIns="54425" rtlCol="0" anchor="ctr">
            <a:noAutofit/>
          </a:bodyPr>
          <a:lstStyle>
            <a:lvl1pPr algn="l" defTabSz="1088502" rtl="0" eaLnBrk="1" latinLnBrk="0" hangingPunct="1">
              <a:spcBef>
                <a:spcPct val="0"/>
              </a:spcBef>
              <a:buNone/>
              <a:defRPr sz="3600" kern="1200">
                <a:solidFill>
                  <a:schemeClr val="accent3"/>
                </a:solidFill>
                <a:latin typeface="+mj-lt"/>
                <a:ea typeface="+mj-ea"/>
                <a:cs typeface="+mj-cs"/>
              </a:defRPr>
            </a:lvl1pPr>
          </a:lstStyle>
          <a:p>
            <a:r>
              <a:rPr lang="fr-FR" sz="2000" u="sng" dirty="0">
                <a:solidFill>
                  <a:schemeClr val="accent2"/>
                </a:solidFill>
              </a:rPr>
              <a:t>Ancienneté moyenne dans la position des directeurs en </a:t>
            </a:r>
            <a:r>
              <a:rPr lang="fr-FR" sz="2000" b="1" u="sng" dirty="0">
                <a:solidFill>
                  <a:schemeClr val="accent2"/>
                </a:solidFill>
              </a:rPr>
              <a:t>disponibilité</a:t>
            </a:r>
            <a:r>
              <a:rPr lang="fr-FR" sz="2000" u="sng" dirty="0">
                <a:solidFill>
                  <a:schemeClr val="accent2"/>
                </a:solidFill>
              </a:rPr>
              <a:t> (au 1</a:t>
            </a:r>
            <a:r>
              <a:rPr lang="fr-FR" sz="2000" u="sng" baseline="30000" dirty="0">
                <a:solidFill>
                  <a:schemeClr val="accent2"/>
                </a:solidFill>
              </a:rPr>
              <a:t>er</a:t>
            </a:r>
            <a:r>
              <a:rPr lang="fr-FR" sz="2000" u="sng" dirty="0">
                <a:solidFill>
                  <a:schemeClr val="accent2"/>
                </a:solidFill>
              </a:rPr>
              <a:t> janvier 2024) :</a:t>
            </a:r>
          </a:p>
        </p:txBody>
      </p:sp>
      <p:graphicFrame>
        <p:nvGraphicFramePr>
          <p:cNvPr id="8" name="Tableau 7"/>
          <p:cNvGraphicFramePr>
            <a:graphicFrameLocks noGrp="1"/>
          </p:cNvGraphicFramePr>
          <p:nvPr>
            <p:extLst>
              <p:ext uri="{D42A27DB-BD31-4B8C-83A1-F6EECF244321}">
                <p14:modId xmlns:p14="http://schemas.microsoft.com/office/powerpoint/2010/main" val="503066929"/>
              </p:ext>
            </p:extLst>
          </p:nvPr>
        </p:nvGraphicFramePr>
        <p:xfrm>
          <a:off x="315847" y="2787050"/>
          <a:ext cx="11449271" cy="426720"/>
        </p:xfrm>
        <a:graphic>
          <a:graphicData uri="http://schemas.openxmlformats.org/drawingml/2006/table">
            <a:tbl>
              <a:tblPr firstRow="1" bandRow="1">
                <a:tableStyleId>{5C22544A-7EE6-4342-B048-85BDC9FD1C3A}</a:tableStyleId>
              </a:tblPr>
              <a:tblGrid>
                <a:gridCol w="3600400">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gridCol w="4680519">
                  <a:extLst>
                    <a:ext uri="{9D8B030D-6E8A-4147-A177-3AD203B41FA5}">
                      <a16:colId xmlns:a16="http://schemas.microsoft.com/office/drawing/2014/main" val="20002"/>
                    </a:ext>
                  </a:extLst>
                </a:gridCol>
              </a:tblGrid>
              <a:tr h="373112">
                <a:tc>
                  <a:txBody>
                    <a:bodyPr/>
                    <a:lstStyle/>
                    <a:p>
                      <a:pPr algn="ctr"/>
                      <a:r>
                        <a:rPr lang="fr-FR" sz="2200" b="1" dirty="0">
                          <a:solidFill>
                            <a:srgbClr val="814997"/>
                          </a:solidFill>
                        </a:rPr>
                        <a:t>DH : 4,0 ans</a:t>
                      </a:r>
                    </a:p>
                  </a:txBody>
                  <a:tcPr>
                    <a:solidFill>
                      <a:schemeClr val="accent2">
                        <a:lumMod val="20000"/>
                        <a:lumOff val="80000"/>
                      </a:schemeClr>
                    </a:solidFill>
                  </a:tcPr>
                </a:tc>
                <a:tc>
                  <a:txBody>
                    <a:bodyPr/>
                    <a:lstStyle/>
                    <a:p>
                      <a:pPr algn="ctr"/>
                      <a:r>
                        <a:rPr lang="fr-FR" sz="2200" b="1" dirty="0">
                          <a:solidFill>
                            <a:schemeClr val="accent1"/>
                          </a:solidFill>
                        </a:rPr>
                        <a:t>D3S : 3,8 ans</a:t>
                      </a:r>
                    </a:p>
                  </a:txBody>
                  <a:tcPr>
                    <a:solidFill>
                      <a:schemeClr val="accent2">
                        <a:lumMod val="20000"/>
                        <a:lumOff val="80000"/>
                      </a:schemeClr>
                    </a:solidFill>
                  </a:tcPr>
                </a:tc>
                <a:tc>
                  <a:txBody>
                    <a:bodyPr/>
                    <a:lstStyle/>
                    <a:p>
                      <a:pPr marL="0" marR="0" indent="0" algn="ctr" defTabSz="1088502" rtl="0" eaLnBrk="1" fontAlgn="auto" latinLnBrk="0" hangingPunct="1">
                        <a:lnSpc>
                          <a:spcPct val="100000"/>
                        </a:lnSpc>
                        <a:spcBef>
                          <a:spcPts val="0"/>
                        </a:spcBef>
                        <a:spcAft>
                          <a:spcPts val="0"/>
                        </a:spcAft>
                        <a:buClrTx/>
                        <a:buSzTx/>
                        <a:buFontTx/>
                        <a:buNone/>
                        <a:tabLst/>
                        <a:defRPr/>
                      </a:pPr>
                      <a:r>
                        <a:rPr lang="fr-FR" sz="2200" b="1" dirty="0">
                          <a:solidFill>
                            <a:srgbClr val="0BBBEF"/>
                          </a:solidFill>
                        </a:rPr>
                        <a:t>DS : 1,6 an</a:t>
                      </a:r>
                    </a:p>
                  </a:txBody>
                  <a:tcPr>
                    <a:solidFill>
                      <a:schemeClr val="accent2">
                        <a:lumMod val="20000"/>
                        <a:lumOff val="80000"/>
                      </a:schemeClr>
                    </a:solidFill>
                  </a:tcPr>
                </a:tc>
                <a:extLst>
                  <a:ext uri="{0D108BD9-81ED-4DB2-BD59-A6C34878D82A}">
                    <a16:rowId xmlns:a16="http://schemas.microsoft.com/office/drawing/2014/main" val="10000"/>
                  </a:ext>
                </a:extLst>
              </a:tr>
            </a:tbl>
          </a:graphicData>
        </a:graphic>
      </p:graphicFrame>
      <p:sp>
        <p:nvSpPr>
          <p:cNvPr id="2" name="ZoneTexte 1"/>
          <p:cNvSpPr txBox="1"/>
          <p:nvPr/>
        </p:nvSpPr>
        <p:spPr>
          <a:xfrm>
            <a:off x="321434" y="3392546"/>
            <a:ext cx="432048" cy="261610"/>
          </a:xfrm>
          <a:prstGeom prst="rect">
            <a:avLst/>
          </a:prstGeom>
          <a:noFill/>
        </p:spPr>
        <p:txBody>
          <a:bodyPr wrap="square" rtlCol="0">
            <a:spAutoFit/>
          </a:bodyPr>
          <a:lstStyle/>
          <a:p>
            <a:r>
              <a:rPr lang="fr-FR" sz="1100" b="1" dirty="0">
                <a:solidFill>
                  <a:srgbClr val="814997"/>
                </a:solidFill>
              </a:rPr>
              <a:t>DH</a:t>
            </a:r>
          </a:p>
        </p:txBody>
      </p:sp>
      <p:sp>
        <p:nvSpPr>
          <p:cNvPr id="3" name="ZoneTexte 2"/>
          <p:cNvSpPr txBox="1"/>
          <p:nvPr/>
        </p:nvSpPr>
        <p:spPr>
          <a:xfrm>
            <a:off x="4367014" y="3422938"/>
            <a:ext cx="504056" cy="261610"/>
          </a:xfrm>
          <a:prstGeom prst="rect">
            <a:avLst/>
          </a:prstGeom>
          <a:noFill/>
        </p:spPr>
        <p:txBody>
          <a:bodyPr wrap="square" rtlCol="0">
            <a:spAutoFit/>
          </a:bodyPr>
          <a:lstStyle/>
          <a:p>
            <a:r>
              <a:rPr lang="fr-FR" sz="1100" b="1" dirty="0"/>
              <a:t>D3S</a:t>
            </a:r>
          </a:p>
        </p:txBody>
      </p:sp>
      <p:sp>
        <p:nvSpPr>
          <p:cNvPr id="12" name="ZoneTexte 11"/>
          <p:cNvSpPr txBox="1"/>
          <p:nvPr/>
        </p:nvSpPr>
        <p:spPr>
          <a:xfrm>
            <a:off x="8471471" y="3788519"/>
            <a:ext cx="3600399" cy="2302938"/>
          </a:xfrm>
          <a:prstGeom prst="rect">
            <a:avLst/>
          </a:prstGeom>
          <a:noFill/>
        </p:spPr>
        <p:txBody>
          <a:bodyPr wrap="square" rtlCol="0">
            <a:spAutoFit/>
          </a:bodyPr>
          <a:lstStyle/>
          <a:p>
            <a:pPr algn="just">
              <a:lnSpc>
                <a:spcPct val="114000"/>
              </a:lnSpc>
            </a:pPr>
            <a:r>
              <a:rPr lang="fr-FR" dirty="0"/>
              <a:t>La majorité des demandes de disponibilité le sont pour convenance personnelle : </a:t>
            </a:r>
            <a:r>
              <a:rPr lang="fr-FR" b="1" dirty="0">
                <a:solidFill>
                  <a:srgbClr val="814997"/>
                </a:solidFill>
              </a:rPr>
              <a:t>66,0 %</a:t>
            </a:r>
            <a:r>
              <a:rPr lang="fr-FR" dirty="0"/>
              <a:t> des </a:t>
            </a:r>
            <a:r>
              <a:rPr lang="fr-FR" sz="2000" b="1" dirty="0">
                <a:solidFill>
                  <a:srgbClr val="814997"/>
                </a:solidFill>
              </a:rPr>
              <a:t>DH</a:t>
            </a:r>
            <a:r>
              <a:rPr lang="fr-FR" dirty="0"/>
              <a:t>, </a:t>
            </a:r>
            <a:r>
              <a:rPr lang="fr-FR" b="1" dirty="0">
                <a:solidFill>
                  <a:srgbClr val="005CA9"/>
                </a:solidFill>
              </a:rPr>
              <a:t>63,3 % </a:t>
            </a:r>
            <a:r>
              <a:rPr lang="fr-FR" dirty="0"/>
              <a:t>des</a:t>
            </a:r>
            <a:r>
              <a:rPr lang="fr-FR" b="1" dirty="0">
                <a:solidFill>
                  <a:srgbClr val="005CA9"/>
                </a:solidFill>
              </a:rPr>
              <a:t> </a:t>
            </a:r>
            <a:r>
              <a:rPr lang="fr-FR" sz="2000" b="1" dirty="0">
                <a:solidFill>
                  <a:srgbClr val="005CA9"/>
                </a:solidFill>
              </a:rPr>
              <a:t>D3S</a:t>
            </a:r>
            <a:r>
              <a:rPr lang="fr-FR" b="1" dirty="0">
                <a:solidFill>
                  <a:srgbClr val="005CA9"/>
                </a:solidFill>
              </a:rPr>
              <a:t> </a:t>
            </a:r>
            <a:r>
              <a:rPr lang="fr-FR" dirty="0"/>
              <a:t>et 100 % des </a:t>
            </a:r>
            <a:r>
              <a:rPr lang="fr-FR" sz="2000" b="1" dirty="0">
                <a:solidFill>
                  <a:schemeClr val="accent1">
                    <a:lumMod val="60000"/>
                    <a:lumOff val="40000"/>
                  </a:schemeClr>
                </a:solidFill>
              </a:rPr>
              <a:t>DS</a:t>
            </a:r>
            <a:r>
              <a:rPr lang="fr-FR" dirty="0"/>
              <a:t> (soit 7 directeurs)</a:t>
            </a:r>
          </a:p>
        </p:txBody>
      </p:sp>
      <p:sp>
        <p:nvSpPr>
          <p:cNvPr id="15" name="Titre 3"/>
          <p:cNvSpPr txBox="1">
            <a:spLocks/>
          </p:cNvSpPr>
          <p:nvPr/>
        </p:nvSpPr>
        <p:spPr>
          <a:xfrm>
            <a:off x="350930" y="189434"/>
            <a:ext cx="10971372" cy="648073"/>
          </a:xfrm>
          <a:prstGeom prst="rect">
            <a:avLst/>
          </a:prstGeom>
        </p:spPr>
        <p:txBody>
          <a:bodyPr vert="horz" lIns="108850" tIns="54425" rIns="108850" bIns="54425" rtlCol="0" anchor="ctr">
            <a:normAutofit/>
          </a:bodyPr>
          <a:lstStyle>
            <a:lvl1pPr algn="l" defTabSz="1088502" rtl="0" eaLnBrk="1" latinLnBrk="0" hangingPunct="1">
              <a:spcBef>
                <a:spcPct val="0"/>
              </a:spcBef>
              <a:buNone/>
              <a:defRPr sz="3600" kern="1200">
                <a:solidFill>
                  <a:schemeClr val="accent3"/>
                </a:solidFill>
                <a:latin typeface="+mj-lt"/>
                <a:ea typeface="+mj-ea"/>
                <a:cs typeface="+mj-cs"/>
              </a:defRPr>
            </a:lvl1pPr>
          </a:lstStyle>
          <a:p>
            <a:r>
              <a:rPr lang="fr-FR" sz="2800" dirty="0">
                <a:solidFill>
                  <a:srgbClr val="005CA9"/>
                </a:solidFill>
              </a:rPr>
              <a:t>Zoom sur les directeurs en disponibilité (suite)</a:t>
            </a:r>
            <a:endParaRPr lang="fr-FR" sz="2800" dirty="0"/>
          </a:p>
        </p:txBody>
      </p:sp>
      <p:pic>
        <p:nvPicPr>
          <p:cNvPr id="4" name="Image 3">
            <a:extLst>
              <a:ext uri="{FF2B5EF4-FFF2-40B4-BE49-F238E27FC236}">
                <a16:creationId xmlns:a16="http://schemas.microsoft.com/office/drawing/2014/main" id="{CA961B4F-9F81-B1CD-C22B-91AF0BEEF767}"/>
              </a:ext>
            </a:extLst>
          </p:cNvPr>
          <p:cNvPicPr>
            <a:picLocks noChangeAspect="1"/>
          </p:cNvPicPr>
          <p:nvPr/>
        </p:nvPicPr>
        <p:blipFill>
          <a:blip r:embed="rId2"/>
          <a:stretch>
            <a:fillRect/>
          </a:stretch>
        </p:blipFill>
        <p:spPr>
          <a:xfrm>
            <a:off x="4810736" y="3748874"/>
            <a:ext cx="3249145" cy="2632481"/>
          </a:xfrm>
          <a:prstGeom prst="rect">
            <a:avLst/>
          </a:prstGeom>
        </p:spPr>
      </p:pic>
      <p:pic>
        <p:nvPicPr>
          <p:cNvPr id="10" name="Image 9">
            <a:extLst>
              <a:ext uri="{FF2B5EF4-FFF2-40B4-BE49-F238E27FC236}">
                <a16:creationId xmlns:a16="http://schemas.microsoft.com/office/drawing/2014/main" id="{9428854F-7261-4863-985C-5636BDC4F085}"/>
              </a:ext>
            </a:extLst>
          </p:cNvPr>
          <p:cNvPicPr>
            <a:picLocks noChangeAspect="1"/>
          </p:cNvPicPr>
          <p:nvPr/>
        </p:nvPicPr>
        <p:blipFill>
          <a:blip r:embed="rId3"/>
          <a:stretch>
            <a:fillRect/>
          </a:stretch>
        </p:blipFill>
        <p:spPr>
          <a:xfrm>
            <a:off x="280127" y="3717591"/>
            <a:ext cx="4119019" cy="2488847"/>
          </a:xfrm>
          <a:prstGeom prst="rect">
            <a:avLst/>
          </a:prstGeom>
        </p:spPr>
      </p:pic>
      <p:sp>
        <p:nvSpPr>
          <p:cNvPr id="11" name="Rectangle 10">
            <a:extLst>
              <a:ext uri="{FF2B5EF4-FFF2-40B4-BE49-F238E27FC236}">
                <a16:creationId xmlns:a16="http://schemas.microsoft.com/office/drawing/2014/main" id="{5D4C99C8-CBF9-2E3A-2DB8-BAB354928225}"/>
              </a:ext>
            </a:extLst>
          </p:cNvPr>
          <p:cNvSpPr/>
          <p:nvPr/>
        </p:nvSpPr>
        <p:spPr>
          <a:xfrm>
            <a:off x="9583801" y="6385461"/>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3752744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Autofit/>
          </a:bodyPr>
          <a:lstStyle/>
          <a:p>
            <a:r>
              <a:rPr lang="fr-FR" sz="2800" dirty="0">
                <a:solidFill>
                  <a:srgbClr val="005CA9"/>
                </a:solidFill>
              </a:rPr>
              <a:t>Mobilité des directeurs de la FPH</a:t>
            </a:r>
            <a:br>
              <a:rPr lang="fr-FR" sz="2800" dirty="0"/>
            </a:br>
            <a:endParaRPr lang="fr-FR" sz="2800" dirty="0"/>
          </a:p>
        </p:txBody>
      </p:sp>
      <p:sp>
        <p:nvSpPr>
          <p:cNvPr id="2" name="Rectangle 1"/>
          <p:cNvSpPr/>
          <p:nvPr/>
        </p:nvSpPr>
        <p:spPr>
          <a:xfrm>
            <a:off x="334566" y="1029064"/>
            <a:ext cx="11593288" cy="4508927"/>
          </a:xfrm>
          <a:prstGeom prst="rect">
            <a:avLst/>
          </a:prstGeom>
        </p:spPr>
        <p:txBody>
          <a:bodyPr wrap="square">
            <a:spAutoFit/>
          </a:bodyPr>
          <a:lstStyle/>
          <a:p>
            <a:pPr algn="just"/>
            <a:endParaRPr lang="fr-FR" sz="500" dirty="0"/>
          </a:p>
          <a:p>
            <a:pPr marL="285750" indent="-285750" algn="just">
              <a:buFont typeface="Wingdings" panose="05000000000000000000" pitchFamily="2" charset="2"/>
              <a:buChar char="v"/>
            </a:pPr>
            <a:r>
              <a:rPr lang="fr-FR" sz="2000" b="1" u="sng" dirty="0">
                <a:solidFill>
                  <a:schemeClr val="accent1">
                    <a:lumMod val="60000"/>
                    <a:lumOff val="40000"/>
                  </a:schemeClr>
                </a:solidFill>
              </a:rPr>
              <a:t>Changement de position statutaire</a:t>
            </a:r>
            <a:r>
              <a:rPr lang="fr-FR" sz="2000" b="1" dirty="0">
                <a:solidFill>
                  <a:schemeClr val="accent1">
                    <a:lumMod val="60000"/>
                    <a:lumOff val="40000"/>
                  </a:schemeClr>
                </a:solidFill>
              </a:rPr>
              <a:t> </a:t>
            </a:r>
            <a:r>
              <a:rPr lang="fr-FR" sz="2000" dirty="0"/>
              <a:t>: </a:t>
            </a:r>
            <a:r>
              <a:rPr lang="fr-FR" sz="2000" dirty="0">
                <a:solidFill>
                  <a:schemeClr val="accent1">
                    <a:lumMod val="60000"/>
                    <a:lumOff val="40000"/>
                  </a:schemeClr>
                </a:solidFill>
              </a:rPr>
              <a:t>les </a:t>
            </a:r>
            <a:r>
              <a:rPr lang="fr-FR" sz="2000" b="1" dirty="0">
                <a:solidFill>
                  <a:srgbClr val="005CA9"/>
                </a:solidFill>
              </a:rPr>
              <a:t>D3S</a:t>
            </a:r>
            <a:r>
              <a:rPr lang="fr-FR" sz="2000" dirty="0">
                <a:solidFill>
                  <a:schemeClr val="accent1">
                    <a:lumMod val="60000"/>
                    <a:lumOff val="40000"/>
                  </a:schemeClr>
                </a:solidFill>
              </a:rPr>
              <a:t> enregistrent le plus fort taux de changement de position statutaire en 2023 </a:t>
            </a:r>
            <a:r>
              <a:rPr lang="fr-FR" sz="2000" dirty="0"/>
              <a:t>:  </a:t>
            </a:r>
            <a:r>
              <a:rPr lang="fr-FR" sz="2000" b="1" dirty="0">
                <a:solidFill>
                  <a:srgbClr val="005CA9"/>
                </a:solidFill>
              </a:rPr>
              <a:t>11,0 % des D3S    </a:t>
            </a:r>
            <a:r>
              <a:rPr lang="fr-FR" sz="2000" b="1" dirty="0"/>
              <a:t>// </a:t>
            </a:r>
            <a:r>
              <a:rPr lang="fr-FR" sz="2000" b="1" dirty="0">
                <a:solidFill>
                  <a:srgbClr val="0BBBEF"/>
                </a:solidFill>
              </a:rPr>
              <a:t>6,2 % des DS   </a:t>
            </a:r>
            <a:r>
              <a:rPr lang="fr-FR" sz="2000" b="1" dirty="0"/>
              <a:t>// </a:t>
            </a:r>
            <a:r>
              <a:rPr lang="fr-FR" sz="2000" b="1" dirty="0">
                <a:solidFill>
                  <a:srgbClr val="814997"/>
                </a:solidFill>
              </a:rPr>
              <a:t>5,8 % des DH</a:t>
            </a:r>
            <a:endParaRPr lang="fr-FR" sz="2000" b="1" dirty="0"/>
          </a:p>
          <a:p>
            <a:pPr marL="285750" lvl="0" indent="-285750" algn="just">
              <a:buFont typeface="Wingdings" panose="05000000000000000000" pitchFamily="2" charset="2"/>
              <a:buChar char="v"/>
            </a:pPr>
            <a:endParaRPr lang="fr-FR" sz="1100" dirty="0"/>
          </a:p>
          <a:p>
            <a:pPr marL="887151" lvl="1" indent="-342900" algn="just">
              <a:buFont typeface="Wingdings" panose="05000000000000000000" pitchFamily="2" charset="2"/>
              <a:buChar char="Ø"/>
            </a:pPr>
            <a:r>
              <a:rPr lang="fr-FR" sz="2000" dirty="0"/>
              <a:t>Pour plus de 70 % (72,5 %) des changements enregistrés chez les </a:t>
            </a:r>
            <a:r>
              <a:rPr lang="fr-FR" sz="2000" b="1" dirty="0">
                <a:solidFill>
                  <a:schemeClr val="accent1">
                    <a:lumMod val="60000"/>
                    <a:lumOff val="40000"/>
                  </a:schemeClr>
                </a:solidFill>
              </a:rPr>
              <a:t>D3S</a:t>
            </a:r>
            <a:r>
              <a:rPr lang="fr-FR" sz="2000" dirty="0"/>
              <a:t>, il s’agit de directeurs quittant leur activité en établissement hospitalier, 62,8 % chez les </a:t>
            </a:r>
            <a:r>
              <a:rPr lang="fr-FR" sz="2000" b="1" dirty="0">
                <a:solidFill>
                  <a:schemeClr val="accent1">
                    <a:lumMod val="60000"/>
                    <a:lumOff val="40000"/>
                  </a:schemeClr>
                </a:solidFill>
              </a:rPr>
              <a:t>DH</a:t>
            </a:r>
            <a:r>
              <a:rPr lang="fr-FR" sz="2000" dirty="0"/>
              <a:t> et 56,8 % chez les </a:t>
            </a:r>
            <a:r>
              <a:rPr lang="fr-FR" sz="2000" b="1" dirty="0">
                <a:solidFill>
                  <a:schemeClr val="accent1">
                    <a:lumMod val="60000"/>
                    <a:lumOff val="40000"/>
                  </a:schemeClr>
                </a:solidFill>
              </a:rPr>
              <a:t>DS</a:t>
            </a:r>
            <a:r>
              <a:rPr lang="fr-FR" sz="2000" dirty="0"/>
              <a:t>.</a:t>
            </a:r>
          </a:p>
          <a:p>
            <a:pPr marL="887151" lvl="1" indent="-342900" algn="just">
              <a:buFont typeface="Wingdings" panose="05000000000000000000" pitchFamily="2" charset="2"/>
              <a:buChar char="Ø"/>
            </a:pPr>
            <a:endParaRPr lang="fr-FR" sz="1800" dirty="0"/>
          </a:p>
          <a:p>
            <a:pPr marL="342900" indent="-342900" algn="just">
              <a:buFont typeface="Wingdings" panose="05000000000000000000" pitchFamily="2" charset="2"/>
              <a:buChar char="v"/>
            </a:pPr>
            <a:r>
              <a:rPr lang="fr-FR" sz="2000" b="1" u="sng" dirty="0">
                <a:solidFill>
                  <a:schemeClr val="accent1">
                    <a:lumMod val="60000"/>
                    <a:lumOff val="40000"/>
                  </a:schemeClr>
                </a:solidFill>
              </a:rPr>
              <a:t>Changement d’emploi </a:t>
            </a:r>
            <a:r>
              <a:rPr lang="fr-FR" sz="2000" dirty="0"/>
              <a:t>: </a:t>
            </a:r>
            <a:r>
              <a:rPr lang="fr-FR" sz="2000" dirty="0">
                <a:solidFill>
                  <a:schemeClr val="accent1">
                    <a:lumMod val="60000"/>
                    <a:lumOff val="40000"/>
                  </a:schemeClr>
                </a:solidFill>
              </a:rPr>
              <a:t>les </a:t>
            </a:r>
            <a:r>
              <a:rPr lang="fr-FR" sz="2000" b="1" dirty="0">
                <a:solidFill>
                  <a:srgbClr val="0BBBEF"/>
                </a:solidFill>
              </a:rPr>
              <a:t>DS</a:t>
            </a:r>
            <a:r>
              <a:rPr lang="fr-FR" sz="2000" dirty="0">
                <a:solidFill>
                  <a:schemeClr val="accent1">
                    <a:lumMod val="60000"/>
                    <a:lumOff val="40000"/>
                  </a:schemeClr>
                </a:solidFill>
              </a:rPr>
              <a:t> ont en proportion une mobilité fonctionnelle plus grande que les deux autres corps de directeurs </a:t>
            </a:r>
            <a:r>
              <a:rPr lang="fr-FR" sz="2000" dirty="0"/>
              <a:t>:  </a:t>
            </a:r>
            <a:r>
              <a:rPr lang="fr-FR" sz="2000" b="1" dirty="0">
                <a:solidFill>
                  <a:srgbClr val="0BBBEF"/>
                </a:solidFill>
              </a:rPr>
              <a:t>7,6 % des DS     </a:t>
            </a:r>
            <a:r>
              <a:rPr lang="fr-FR" sz="2000" b="1" dirty="0"/>
              <a:t>//     </a:t>
            </a:r>
            <a:r>
              <a:rPr lang="fr-FR" sz="2000" b="1" dirty="0">
                <a:solidFill>
                  <a:srgbClr val="005CA9"/>
                </a:solidFill>
              </a:rPr>
              <a:t>3,9 % des D3S     </a:t>
            </a:r>
            <a:r>
              <a:rPr lang="fr-FR" sz="2000" b="1" dirty="0"/>
              <a:t>//     </a:t>
            </a:r>
            <a:r>
              <a:rPr lang="fr-FR" sz="2000" b="1" dirty="0">
                <a:solidFill>
                  <a:srgbClr val="814997"/>
                </a:solidFill>
              </a:rPr>
              <a:t>2,4 % des DH</a:t>
            </a:r>
          </a:p>
          <a:p>
            <a:pPr marL="342900" indent="-342900" algn="just">
              <a:buFont typeface="Wingdings" panose="05000000000000000000" pitchFamily="2" charset="2"/>
              <a:buChar char="v"/>
            </a:pPr>
            <a:endParaRPr lang="fr-FR" sz="1100" dirty="0"/>
          </a:p>
          <a:p>
            <a:pPr marL="887151" lvl="1" indent="-342900" algn="just">
              <a:buFont typeface="Wingdings" panose="05000000000000000000" pitchFamily="2" charset="2"/>
              <a:buChar char="Ø"/>
            </a:pPr>
            <a:r>
              <a:rPr lang="fr-FR" sz="2000" dirty="0"/>
              <a:t> </a:t>
            </a:r>
            <a:r>
              <a:rPr lang="fr-FR" sz="2000" b="1" dirty="0">
                <a:solidFill>
                  <a:srgbClr val="0BBBEF"/>
                </a:solidFill>
              </a:rPr>
              <a:t>23,3 %</a:t>
            </a:r>
            <a:r>
              <a:rPr lang="fr-FR" sz="2000" dirty="0"/>
              <a:t> des changements observés chez les </a:t>
            </a:r>
            <a:r>
              <a:rPr lang="fr-FR" sz="2000" b="1" dirty="0">
                <a:solidFill>
                  <a:srgbClr val="0BBBEF"/>
                </a:solidFill>
              </a:rPr>
              <a:t>DS</a:t>
            </a:r>
            <a:r>
              <a:rPr lang="fr-FR" sz="2000" dirty="0"/>
              <a:t> concernent des DS non coordonnateurs exerçant en établissement devenus coordonnateurs généraux des activités de soin pour 90</a:t>
            </a:r>
            <a:r>
              <a:rPr lang="fr-FR" dirty="0"/>
              <a:t>,0 % d’entre eux. </a:t>
            </a:r>
          </a:p>
          <a:p>
            <a:pPr algn="just"/>
            <a:endParaRPr lang="fr-FR" sz="1800" b="1" dirty="0"/>
          </a:p>
          <a:p>
            <a:pPr marL="342900" indent="-342900" algn="just">
              <a:buFont typeface="Wingdings" panose="05000000000000000000" pitchFamily="2" charset="2"/>
              <a:buChar char="v"/>
            </a:pPr>
            <a:r>
              <a:rPr lang="fr-FR" sz="2000" b="1" u="sng" dirty="0">
                <a:solidFill>
                  <a:schemeClr val="accent1">
                    <a:lumMod val="60000"/>
                    <a:lumOff val="40000"/>
                  </a:schemeClr>
                </a:solidFill>
              </a:rPr>
              <a:t>Mobilité régionale </a:t>
            </a:r>
            <a:r>
              <a:rPr lang="fr-FR" sz="2000" b="1" dirty="0"/>
              <a:t>: </a:t>
            </a:r>
            <a:r>
              <a:rPr lang="fr-FR" sz="2000" dirty="0">
                <a:solidFill>
                  <a:schemeClr val="accent1">
                    <a:lumMod val="60000"/>
                    <a:lumOff val="40000"/>
                  </a:schemeClr>
                </a:solidFill>
              </a:rPr>
              <a:t>les</a:t>
            </a:r>
            <a:r>
              <a:rPr lang="fr-FR" sz="2000" b="1" dirty="0"/>
              <a:t> </a:t>
            </a:r>
            <a:r>
              <a:rPr lang="fr-FR" sz="2000" dirty="0">
                <a:solidFill>
                  <a:schemeClr val="accent1">
                    <a:lumMod val="60000"/>
                    <a:lumOff val="40000"/>
                  </a:schemeClr>
                </a:solidFill>
              </a:rPr>
              <a:t>D3S affichent la mobilité géographique la plus faible </a:t>
            </a:r>
            <a:r>
              <a:rPr lang="fr-FR" sz="2000" b="1" dirty="0"/>
              <a:t>: </a:t>
            </a:r>
          </a:p>
          <a:p>
            <a:pPr marL="342900" indent="-342900" algn="just">
              <a:buFont typeface="Wingdings" panose="05000000000000000000" pitchFamily="2" charset="2"/>
              <a:buChar char="v"/>
            </a:pPr>
            <a:endParaRPr lang="fr-FR" sz="300" b="1" dirty="0"/>
          </a:p>
          <a:p>
            <a:pPr algn="just"/>
            <a:r>
              <a:rPr lang="fr-FR" sz="2000" b="1" dirty="0"/>
              <a:t>	</a:t>
            </a:r>
            <a:r>
              <a:rPr lang="fr-FR" sz="2000" b="1" dirty="0">
                <a:solidFill>
                  <a:srgbClr val="814997"/>
                </a:solidFill>
              </a:rPr>
              <a:t>5,7 % des DH</a:t>
            </a:r>
            <a:r>
              <a:rPr lang="fr-FR" sz="2000" b="1" dirty="0"/>
              <a:t>     //     </a:t>
            </a:r>
            <a:r>
              <a:rPr lang="fr-FR" sz="2000" b="1" dirty="0">
                <a:solidFill>
                  <a:srgbClr val="0BBBEF"/>
                </a:solidFill>
              </a:rPr>
              <a:t>4,2 % des DS </a:t>
            </a:r>
            <a:r>
              <a:rPr lang="fr-FR" sz="2000" b="1" dirty="0"/>
              <a:t>    //     </a:t>
            </a:r>
            <a:r>
              <a:rPr lang="fr-FR" sz="2000" b="1" dirty="0">
                <a:solidFill>
                  <a:srgbClr val="005CA9"/>
                </a:solidFill>
              </a:rPr>
              <a:t>3,1 % des D3S</a:t>
            </a:r>
          </a:p>
        </p:txBody>
      </p:sp>
      <p:sp>
        <p:nvSpPr>
          <p:cNvPr id="3" name="Rectangle 2">
            <a:extLst>
              <a:ext uri="{FF2B5EF4-FFF2-40B4-BE49-F238E27FC236}">
                <a16:creationId xmlns:a16="http://schemas.microsoft.com/office/drawing/2014/main" id="{51441F7F-2008-F1C4-7AF4-7769899254FC}"/>
              </a:ext>
            </a:extLst>
          </p:cNvPr>
          <p:cNvSpPr/>
          <p:nvPr/>
        </p:nvSpPr>
        <p:spPr>
          <a:xfrm>
            <a:off x="9583801" y="6310114"/>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4106274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0"/>
            <p:extLst>
              <p:ext uri="{D42A27DB-BD31-4B8C-83A1-F6EECF244321}">
                <p14:modId xmlns:p14="http://schemas.microsoft.com/office/powerpoint/2010/main" val="3917656189"/>
              </p:ext>
            </p:extLst>
          </p:nvPr>
        </p:nvGraphicFramePr>
        <p:xfrm>
          <a:off x="465504" y="867462"/>
          <a:ext cx="5731612" cy="5760720"/>
        </p:xfrm>
        <a:graphic>
          <a:graphicData uri="http://schemas.openxmlformats.org/drawingml/2006/table">
            <a:tbl>
              <a:tblPr firstRow="1" bandRow="1">
                <a:tableStyleId>{5C22544A-7EE6-4342-B048-85BDC9FD1C3A}</a:tableStyleId>
              </a:tblPr>
              <a:tblGrid>
                <a:gridCol w="5731612">
                  <a:extLst>
                    <a:ext uri="{9D8B030D-6E8A-4147-A177-3AD203B41FA5}">
                      <a16:colId xmlns:a16="http://schemas.microsoft.com/office/drawing/2014/main" val="20000"/>
                    </a:ext>
                  </a:extLst>
                </a:gridCol>
              </a:tblGrid>
              <a:tr h="1896211">
                <a:tc>
                  <a:txBody>
                    <a:bodyPr/>
                    <a:lstStyle/>
                    <a:p>
                      <a:endParaRPr lang="fr-FR" dirty="0"/>
                    </a:p>
                    <a:p>
                      <a:endParaRPr lang="fr-FR" dirty="0"/>
                    </a:p>
                    <a:p>
                      <a:endParaRPr lang="fr-FR" sz="1500" dirty="0"/>
                    </a:p>
                    <a:p>
                      <a:endParaRPr lang="fr-FR" dirty="0"/>
                    </a:p>
                    <a:p>
                      <a:endParaRPr lang="fr-FR" dirty="0"/>
                    </a:p>
                    <a:p>
                      <a:endParaRPr lang="fr-FR" dirty="0"/>
                    </a:p>
                  </a:txBody>
                  <a:tcPr/>
                </a:tc>
                <a:extLst>
                  <a:ext uri="{0D108BD9-81ED-4DB2-BD59-A6C34878D82A}">
                    <a16:rowId xmlns:a16="http://schemas.microsoft.com/office/drawing/2014/main" val="10000"/>
                  </a:ext>
                </a:extLst>
              </a:tr>
              <a:tr h="1896211">
                <a:tc>
                  <a:txBody>
                    <a:bodyPr/>
                    <a:lstStyle/>
                    <a:p>
                      <a:endParaRPr lang="fr-FR" dirty="0"/>
                    </a:p>
                    <a:p>
                      <a:endParaRPr lang="fr-FR" dirty="0"/>
                    </a:p>
                    <a:p>
                      <a:endParaRPr lang="fr-FR" dirty="0"/>
                    </a:p>
                    <a:p>
                      <a:endParaRPr lang="fr-FR" sz="1500" dirty="0"/>
                    </a:p>
                    <a:p>
                      <a:endParaRPr lang="fr-FR" dirty="0"/>
                    </a:p>
                    <a:p>
                      <a:endParaRPr lang="fr-FR" dirty="0"/>
                    </a:p>
                  </a:txBody>
                  <a:tcPr/>
                </a:tc>
                <a:extLst>
                  <a:ext uri="{0D108BD9-81ED-4DB2-BD59-A6C34878D82A}">
                    <a16:rowId xmlns:a16="http://schemas.microsoft.com/office/drawing/2014/main" val="10001"/>
                  </a:ext>
                </a:extLst>
              </a:tr>
              <a:tr h="1896211">
                <a:tc>
                  <a:txBody>
                    <a:bodyPr/>
                    <a:lstStyle/>
                    <a:p>
                      <a:endParaRPr lang="fr-FR" dirty="0"/>
                    </a:p>
                    <a:p>
                      <a:endParaRPr lang="fr-FR" dirty="0"/>
                    </a:p>
                    <a:p>
                      <a:endParaRPr lang="fr-FR" sz="1500" dirty="0"/>
                    </a:p>
                    <a:p>
                      <a:endParaRPr lang="fr-FR" dirty="0"/>
                    </a:p>
                    <a:p>
                      <a:endParaRPr lang="fr-FR" dirty="0"/>
                    </a:p>
                    <a:p>
                      <a:endParaRPr lang="fr-FR" dirty="0"/>
                    </a:p>
                  </a:txBody>
                  <a:tcPr/>
                </a:tc>
                <a:extLst>
                  <a:ext uri="{0D108BD9-81ED-4DB2-BD59-A6C34878D82A}">
                    <a16:rowId xmlns:a16="http://schemas.microsoft.com/office/drawing/2014/main" val="10002"/>
                  </a:ext>
                </a:extLst>
              </a:tr>
            </a:tbl>
          </a:graphicData>
        </a:graphic>
      </p:graphicFrame>
      <p:sp>
        <p:nvSpPr>
          <p:cNvPr id="4" name="Titre 3"/>
          <p:cNvSpPr>
            <a:spLocks noGrp="1"/>
          </p:cNvSpPr>
          <p:nvPr>
            <p:ph type="title"/>
          </p:nvPr>
        </p:nvSpPr>
        <p:spPr>
          <a:xfrm>
            <a:off x="465504" y="45418"/>
            <a:ext cx="10971372" cy="648073"/>
          </a:xfrm>
        </p:spPr>
        <p:txBody>
          <a:bodyPr>
            <a:normAutofit/>
          </a:bodyPr>
          <a:lstStyle/>
          <a:p>
            <a:r>
              <a:rPr lang="fr-FR" sz="2800" dirty="0">
                <a:solidFill>
                  <a:srgbClr val="005CA9"/>
                </a:solidFill>
              </a:rPr>
              <a:t>Entrées et sorties de corps des directeurs </a:t>
            </a:r>
          </a:p>
        </p:txBody>
      </p:sp>
      <p:sp>
        <p:nvSpPr>
          <p:cNvPr id="9" name="Rectangle 8"/>
          <p:cNvSpPr/>
          <p:nvPr/>
        </p:nvSpPr>
        <p:spPr>
          <a:xfrm>
            <a:off x="6311230" y="549474"/>
            <a:ext cx="5603679" cy="2585323"/>
          </a:xfrm>
          <a:prstGeom prst="rect">
            <a:avLst/>
          </a:prstGeom>
        </p:spPr>
        <p:txBody>
          <a:bodyPr wrap="square">
            <a:spAutoFit/>
          </a:bodyPr>
          <a:lstStyle/>
          <a:p>
            <a:pPr marL="342900" indent="-342900" algn="just">
              <a:buFont typeface="Courier New" panose="02070309020205020404" pitchFamily="49" charset="0"/>
              <a:buChar char="o"/>
            </a:pPr>
            <a:r>
              <a:rPr lang="fr-FR" sz="1800" b="1" dirty="0">
                <a:solidFill>
                  <a:srgbClr val="814997"/>
                </a:solidFill>
              </a:rPr>
              <a:t>Le solde entrées-sorties des DH est positif pour la troisième année consécutive (+ 19 directeurs ; </a:t>
            </a:r>
            <a:r>
              <a:rPr lang="fr-FR" sz="1800" dirty="0">
                <a:solidFill>
                  <a:srgbClr val="814997"/>
                </a:solidFill>
              </a:rPr>
              <a:t>20 DH en 2022). </a:t>
            </a:r>
            <a:r>
              <a:rPr lang="fr-FR" sz="1800" dirty="0"/>
              <a:t>L’écart, qui s’était creusé entre les entrées et les sorties de 2010 à 2015, s’est fortement réduit depuis 2016. Les entrées par concours, qui n’avaient cessé de diminuer de 2008 à 2014, se maintiennent autour de 80  depuis 2018 (84 entrées en 2023; 85 en 2022.</a:t>
            </a:r>
          </a:p>
        </p:txBody>
      </p:sp>
      <p:sp>
        <p:nvSpPr>
          <p:cNvPr id="10" name="Rectangle 9"/>
          <p:cNvSpPr/>
          <p:nvPr/>
        </p:nvSpPr>
        <p:spPr>
          <a:xfrm>
            <a:off x="6353843" y="3115628"/>
            <a:ext cx="5646019" cy="1754326"/>
          </a:xfrm>
          <a:prstGeom prst="rect">
            <a:avLst/>
          </a:prstGeom>
        </p:spPr>
        <p:txBody>
          <a:bodyPr wrap="square">
            <a:spAutoFit/>
          </a:bodyPr>
          <a:lstStyle/>
          <a:p>
            <a:pPr marL="342900" indent="-342900" algn="just">
              <a:buFont typeface="Courier New" panose="02070309020205020404" pitchFamily="49" charset="0"/>
              <a:buChar char="o"/>
            </a:pPr>
            <a:r>
              <a:rPr lang="fr-FR" sz="1800" b="1" dirty="0">
                <a:solidFill>
                  <a:srgbClr val="005CA9"/>
                </a:solidFill>
              </a:rPr>
              <a:t>Pour les D3S, en 2023, le solde est toujours négatif (- 49; - 46 en 2022; - 44 en 2021)</a:t>
            </a:r>
            <a:r>
              <a:rPr lang="fr-FR" sz="1800" dirty="0">
                <a:solidFill>
                  <a:srgbClr val="005CA9"/>
                </a:solidFill>
              </a:rPr>
              <a:t>. </a:t>
            </a:r>
            <a:r>
              <a:rPr lang="fr-FR" sz="1800" dirty="0"/>
              <a:t>A noter la forte proportion de titularisations des D3S dans le corps des DH qui augmentent sur les dernières années, elles représentent </a:t>
            </a:r>
            <a:r>
              <a:rPr lang="fr-FR" sz="1800" b="1" dirty="0">
                <a:solidFill>
                  <a:srgbClr val="005CA9"/>
                </a:solidFill>
              </a:rPr>
              <a:t>39,2 %</a:t>
            </a:r>
            <a:r>
              <a:rPr lang="fr-FR" sz="1800" dirty="0"/>
              <a:t> des sorties de corps en 2023 (37,1 % en 2022). </a:t>
            </a:r>
          </a:p>
        </p:txBody>
      </p:sp>
      <p:sp>
        <p:nvSpPr>
          <p:cNvPr id="11" name="Rectangle 10"/>
          <p:cNvSpPr/>
          <p:nvPr/>
        </p:nvSpPr>
        <p:spPr>
          <a:xfrm>
            <a:off x="6383237" y="5120818"/>
            <a:ext cx="5531672" cy="1477328"/>
          </a:xfrm>
          <a:prstGeom prst="rect">
            <a:avLst/>
          </a:prstGeom>
        </p:spPr>
        <p:txBody>
          <a:bodyPr wrap="square">
            <a:spAutoFit/>
          </a:bodyPr>
          <a:lstStyle/>
          <a:p>
            <a:pPr marL="342900" indent="-342900" algn="just">
              <a:buFont typeface="Courier New" panose="02070309020205020404" pitchFamily="49" charset="0"/>
              <a:buChar char="o"/>
            </a:pPr>
            <a:r>
              <a:rPr lang="fr-FR" sz="1800" b="1" dirty="0">
                <a:solidFill>
                  <a:schemeClr val="accent1">
                    <a:lumMod val="60000"/>
                    <a:lumOff val="40000"/>
                  </a:schemeClr>
                </a:solidFill>
              </a:rPr>
              <a:t>Diminution des entrées en 2023 (+ 32 ;+ 46 en 2022) </a:t>
            </a:r>
            <a:r>
              <a:rPr lang="fr-FR" sz="1800" dirty="0"/>
              <a:t>Le solde des </a:t>
            </a:r>
            <a:r>
              <a:rPr lang="fr-FR" sz="1800" b="1" dirty="0">
                <a:solidFill>
                  <a:schemeClr val="accent1">
                    <a:lumMod val="60000"/>
                    <a:lumOff val="40000"/>
                  </a:schemeClr>
                </a:solidFill>
              </a:rPr>
              <a:t>entrées-sorties</a:t>
            </a:r>
            <a:r>
              <a:rPr lang="fr-FR" sz="1800" dirty="0"/>
              <a:t> est négatif et représente l’écart le plus important avec un solde de – 36 directeurs (- 21 DS en 2022; - 25 DS en 2021).</a:t>
            </a:r>
          </a:p>
        </p:txBody>
      </p:sp>
      <p:pic>
        <p:nvPicPr>
          <p:cNvPr id="3" name="Image 2">
            <a:extLst>
              <a:ext uri="{FF2B5EF4-FFF2-40B4-BE49-F238E27FC236}">
                <a16:creationId xmlns:a16="http://schemas.microsoft.com/office/drawing/2014/main" id="{674E1AF4-3E23-62EF-DE51-DAE1DF12E373}"/>
              </a:ext>
            </a:extLst>
          </p:cNvPr>
          <p:cNvPicPr>
            <a:picLocks noChangeAspect="1"/>
          </p:cNvPicPr>
          <p:nvPr/>
        </p:nvPicPr>
        <p:blipFill>
          <a:blip r:embed="rId3"/>
          <a:stretch>
            <a:fillRect/>
          </a:stretch>
        </p:blipFill>
        <p:spPr>
          <a:xfrm>
            <a:off x="531658" y="629333"/>
            <a:ext cx="5544426" cy="2079160"/>
          </a:xfrm>
          <a:prstGeom prst="rect">
            <a:avLst/>
          </a:prstGeom>
        </p:spPr>
      </p:pic>
      <p:pic>
        <p:nvPicPr>
          <p:cNvPr id="8" name="Image 7">
            <a:extLst>
              <a:ext uri="{FF2B5EF4-FFF2-40B4-BE49-F238E27FC236}">
                <a16:creationId xmlns:a16="http://schemas.microsoft.com/office/drawing/2014/main" id="{966C5830-4745-CD04-E300-93FF280AB23C}"/>
              </a:ext>
            </a:extLst>
          </p:cNvPr>
          <p:cNvPicPr>
            <a:picLocks noChangeAspect="1"/>
          </p:cNvPicPr>
          <p:nvPr/>
        </p:nvPicPr>
        <p:blipFill>
          <a:blip r:embed="rId4"/>
          <a:stretch>
            <a:fillRect/>
          </a:stretch>
        </p:blipFill>
        <p:spPr>
          <a:xfrm>
            <a:off x="465508" y="2849044"/>
            <a:ext cx="5627827" cy="1732878"/>
          </a:xfrm>
          <a:prstGeom prst="rect">
            <a:avLst/>
          </a:prstGeom>
        </p:spPr>
      </p:pic>
      <p:pic>
        <p:nvPicPr>
          <p:cNvPr id="12" name="Image 11">
            <a:extLst>
              <a:ext uri="{FF2B5EF4-FFF2-40B4-BE49-F238E27FC236}">
                <a16:creationId xmlns:a16="http://schemas.microsoft.com/office/drawing/2014/main" id="{5501FC47-EDBD-8310-CF28-C3549794F18A}"/>
              </a:ext>
            </a:extLst>
          </p:cNvPr>
          <p:cNvPicPr>
            <a:picLocks noChangeAspect="1"/>
          </p:cNvPicPr>
          <p:nvPr/>
        </p:nvPicPr>
        <p:blipFill>
          <a:blip r:embed="rId5"/>
          <a:stretch>
            <a:fillRect/>
          </a:stretch>
        </p:blipFill>
        <p:spPr>
          <a:xfrm>
            <a:off x="533239" y="4618961"/>
            <a:ext cx="5560096" cy="2143112"/>
          </a:xfrm>
          <a:prstGeom prst="rect">
            <a:avLst/>
          </a:prstGeom>
        </p:spPr>
      </p:pic>
      <p:sp>
        <p:nvSpPr>
          <p:cNvPr id="13" name="Rectangle 12">
            <a:extLst>
              <a:ext uri="{FF2B5EF4-FFF2-40B4-BE49-F238E27FC236}">
                <a16:creationId xmlns:a16="http://schemas.microsoft.com/office/drawing/2014/main" id="{BAD838CB-58EE-718E-B7B5-455E0415C25F}"/>
              </a:ext>
            </a:extLst>
          </p:cNvPr>
          <p:cNvSpPr/>
          <p:nvPr/>
        </p:nvSpPr>
        <p:spPr>
          <a:xfrm>
            <a:off x="9479583" y="6454131"/>
            <a:ext cx="2664296"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3536407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0"/>
          </p:nvPr>
        </p:nvSpPr>
        <p:spPr>
          <a:xfrm>
            <a:off x="334566" y="718277"/>
            <a:ext cx="11161240" cy="2700000"/>
          </a:xfrm>
        </p:spPr>
        <p:txBody>
          <a:bodyPr>
            <a:noAutofit/>
          </a:bodyPr>
          <a:lstStyle/>
          <a:p>
            <a:pPr marL="0" indent="0" algn="just">
              <a:lnSpc>
                <a:spcPct val="114000"/>
              </a:lnSpc>
              <a:spcBef>
                <a:spcPts val="0"/>
              </a:spcBef>
              <a:buNone/>
            </a:pPr>
            <a:r>
              <a:rPr lang="fr-FR" sz="2000" b="1" dirty="0">
                <a:solidFill>
                  <a:schemeClr val="accent1">
                    <a:lumMod val="60000"/>
                    <a:lumOff val="40000"/>
                  </a:schemeClr>
                </a:solidFill>
              </a:rPr>
              <a:t>Le concours, principal mode d’entrée, quel que soit le corps, mais dans des proportions différentes :</a:t>
            </a:r>
          </a:p>
          <a:p>
            <a:pPr marL="0" indent="0" algn="just">
              <a:lnSpc>
                <a:spcPct val="114000"/>
              </a:lnSpc>
              <a:spcBef>
                <a:spcPts val="0"/>
              </a:spcBef>
              <a:buNone/>
            </a:pPr>
            <a:endParaRPr lang="fr-FR" sz="2000" b="1" dirty="0">
              <a:solidFill>
                <a:schemeClr val="accent1">
                  <a:lumMod val="60000"/>
                  <a:lumOff val="40000"/>
                </a:schemeClr>
              </a:solidFill>
            </a:endParaRPr>
          </a:p>
          <a:p>
            <a:pPr marL="0" indent="0" algn="just">
              <a:lnSpc>
                <a:spcPct val="114000"/>
              </a:lnSpc>
              <a:spcBef>
                <a:spcPts val="0"/>
              </a:spcBef>
              <a:buNone/>
            </a:pPr>
            <a:endParaRPr lang="fr-FR" sz="1000" b="1" dirty="0">
              <a:solidFill>
                <a:schemeClr val="accent1">
                  <a:lumMod val="60000"/>
                  <a:lumOff val="40000"/>
                </a:schemeClr>
              </a:solidFill>
            </a:endParaRPr>
          </a:p>
          <a:p>
            <a:pPr marL="0" indent="0" algn="just">
              <a:lnSpc>
                <a:spcPct val="114000"/>
              </a:lnSpc>
              <a:spcBef>
                <a:spcPts val="0"/>
              </a:spcBef>
              <a:buNone/>
            </a:pPr>
            <a:endParaRPr lang="fr-FR" sz="500" b="1" dirty="0">
              <a:solidFill>
                <a:schemeClr val="accent1">
                  <a:lumMod val="60000"/>
                  <a:lumOff val="40000"/>
                </a:schemeClr>
              </a:solidFill>
            </a:endParaRPr>
          </a:p>
          <a:p>
            <a:pPr algn="just">
              <a:lnSpc>
                <a:spcPct val="114000"/>
              </a:lnSpc>
              <a:spcBef>
                <a:spcPts val="0"/>
              </a:spcBef>
            </a:pPr>
            <a:r>
              <a:rPr lang="fr-FR" sz="2000" dirty="0">
                <a:solidFill>
                  <a:schemeClr val="tx1"/>
                </a:solidFill>
              </a:rPr>
              <a:t>à </a:t>
            </a:r>
            <a:r>
              <a:rPr lang="fr-FR" sz="2000" b="1" dirty="0">
                <a:solidFill>
                  <a:srgbClr val="814997"/>
                </a:solidFill>
              </a:rPr>
              <a:t>51,9 %</a:t>
            </a:r>
            <a:r>
              <a:rPr lang="fr-FR" sz="2000" dirty="0">
                <a:solidFill>
                  <a:schemeClr val="tx1"/>
                </a:solidFill>
              </a:rPr>
              <a:t> chez les </a:t>
            </a:r>
            <a:r>
              <a:rPr lang="fr-FR" sz="2000" b="1" dirty="0">
                <a:solidFill>
                  <a:srgbClr val="814997"/>
                </a:solidFill>
              </a:rPr>
              <a:t>DH</a:t>
            </a:r>
            <a:r>
              <a:rPr lang="fr-FR" sz="2000" dirty="0">
                <a:solidFill>
                  <a:srgbClr val="814997"/>
                </a:solidFill>
              </a:rPr>
              <a:t>,</a:t>
            </a:r>
          </a:p>
          <a:p>
            <a:pPr marL="0" indent="0" algn="just">
              <a:lnSpc>
                <a:spcPct val="114000"/>
              </a:lnSpc>
              <a:spcBef>
                <a:spcPts val="0"/>
              </a:spcBef>
              <a:buNone/>
            </a:pPr>
            <a:endParaRPr lang="fr-FR" sz="500" dirty="0">
              <a:solidFill>
                <a:schemeClr val="tx1"/>
              </a:solidFill>
            </a:endParaRPr>
          </a:p>
          <a:p>
            <a:pPr algn="just">
              <a:lnSpc>
                <a:spcPct val="114000"/>
              </a:lnSpc>
              <a:spcBef>
                <a:spcPts val="0"/>
              </a:spcBef>
            </a:pPr>
            <a:r>
              <a:rPr lang="fr-FR" sz="2000" dirty="0">
                <a:solidFill>
                  <a:schemeClr val="tx1"/>
                </a:solidFill>
              </a:rPr>
              <a:t>à </a:t>
            </a:r>
            <a:r>
              <a:rPr lang="fr-FR" sz="2000" b="1" dirty="0"/>
              <a:t>84,2 %</a:t>
            </a:r>
            <a:r>
              <a:rPr lang="fr-FR" sz="2000" dirty="0">
                <a:solidFill>
                  <a:schemeClr val="tx1"/>
                </a:solidFill>
              </a:rPr>
              <a:t> chez les </a:t>
            </a:r>
            <a:r>
              <a:rPr lang="fr-FR" sz="2000" b="1" dirty="0"/>
              <a:t>D3S</a:t>
            </a:r>
            <a:r>
              <a:rPr lang="fr-FR" sz="2000" dirty="0">
                <a:solidFill>
                  <a:schemeClr val="tx1"/>
                </a:solidFill>
              </a:rPr>
              <a:t> </a:t>
            </a:r>
          </a:p>
          <a:p>
            <a:pPr marL="0" indent="0" algn="just">
              <a:lnSpc>
                <a:spcPct val="114000"/>
              </a:lnSpc>
              <a:spcBef>
                <a:spcPts val="0"/>
              </a:spcBef>
              <a:buNone/>
            </a:pPr>
            <a:endParaRPr lang="fr-FR" sz="500" dirty="0">
              <a:solidFill>
                <a:schemeClr val="tx1"/>
              </a:solidFill>
            </a:endParaRPr>
          </a:p>
          <a:p>
            <a:pPr algn="just">
              <a:lnSpc>
                <a:spcPct val="114000"/>
              </a:lnSpc>
              <a:spcBef>
                <a:spcPts val="0"/>
              </a:spcBef>
            </a:pPr>
            <a:r>
              <a:rPr lang="fr-FR" sz="2000" dirty="0">
                <a:solidFill>
                  <a:schemeClr val="tx1"/>
                </a:solidFill>
              </a:rPr>
              <a:t>et à </a:t>
            </a:r>
            <a:r>
              <a:rPr lang="fr-FR" sz="2000" dirty="0">
                <a:solidFill>
                  <a:srgbClr val="0BBBEF"/>
                </a:solidFill>
              </a:rPr>
              <a:t>100,0 %</a:t>
            </a:r>
            <a:r>
              <a:rPr lang="fr-FR" sz="2000" dirty="0">
                <a:solidFill>
                  <a:schemeClr val="tx1"/>
                </a:solidFill>
              </a:rPr>
              <a:t> chez les </a:t>
            </a:r>
            <a:r>
              <a:rPr lang="fr-FR" sz="2000" b="1" dirty="0">
                <a:solidFill>
                  <a:srgbClr val="0BBBEF"/>
                </a:solidFill>
              </a:rPr>
              <a:t>DS</a:t>
            </a:r>
            <a:r>
              <a:rPr lang="fr-FR" sz="2000" dirty="0">
                <a:solidFill>
                  <a:srgbClr val="0BBBEF"/>
                </a:solidFill>
              </a:rPr>
              <a:t>.</a:t>
            </a:r>
          </a:p>
        </p:txBody>
      </p:sp>
      <p:sp>
        <p:nvSpPr>
          <p:cNvPr id="5" name="Titre 3"/>
          <p:cNvSpPr>
            <a:spLocks noGrp="1"/>
          </p:cNvSpPr>
          <p:nvPr>
            <p:ph type="title"/>
          </p:nvPr>
        </p:nvSpPr>
        <p:spPr>
          <a:xfrm>
            <a:off x="478582" y="117426"/>
            <a:ext cx="10971372" cy="648073"/>
          </a:xfrm>
        </p:spPr>
        <p:txBody>
          <a:bodyPr>
            <a:normAutofit/>
          </a:bodyPr>
          <a:lstStyle/>
          <a:p>
            <a:r>
              <a:rPr lang="fr-FR" sz="2800" dirty="0">
                <a:solidFill>
                  <a:srgbClr val="005CA9"/>
                </a:solidFill>
              </a:rPr>
              <a:t>Entrées dans les corps des directeurs </a:t>
            </a:r>
          </a:p>
        </p:txBody>
      </p:sp>
      <p:sp>
        <p:nvSpPr>
          <p:cNvPr id="9" name="Rectangle 8"/>
          <p:cNvSpPr/>
          <p:nvPr/>
        </p:nvSpPr>
        <p:spPr>
          <a:xfrm>
            <a:off x="510305" y="4339566"/>
            <a:ext cx="11278548" cy="1466492"/>
          </a:xfrm>
          <a:prstGeom prst="rect">
            <a:avLst/>
          </a:prstGeom>
          <a:solidFill>
            <a:srgbClr val="FAFAFC"/>
          </a:solidFill>
        </p:spPr>
        <p:txBody>
          <a:bodyPr wrap="square">
            <a:spAutoFit/>
          </a:bodyPr>
          <a:lstStyle/>
          <a:p>
            <a:pPr algn="just">
              <a:lnSpc>
                <a:spcPct val="114000"/>
              </a:lnSpc>
            </a:pPr>
            <a:r>
              <a:rPr lang="fr-FR" sz="2000" b="1" dirty="0">
                <a:solidFill>
                  <a:schemeClr val="accent1">
                    <a:lumMod val="60000"/>
                    <a:lumOff val="40000"/>
                  </a:schemeClr>
                </a:solidFill>
              </a:rPr>
              <a:t>Pour les </a:t>
            </a:r>
            <a:r>
              <a:rPr lang="fr-FR" sz="2000" b="1" dirty="0">
                <a:solidFill>
                  <a:srgbClr val="814997"/>
                </a:solidFill>
              </a:rPr>
              <a:t>DH</a:t>
            </a:r>
            <a:r>
              <a:rPr lang="fr-FR" sz="2000" b="1" dirty="0">
                <a:solidFill>
                  <a:schemeClr val="accent1">
                    <a:lumMod val="60000"/>
                    <a:lumOff val="40000"/>
                  </a:schemeClr>
                </a:solidFill>
              </a:rPr>
              <a:t>, l’âge moyen des directeurs à l’entrée dans le corps a diminué sensiblement en 10 ans passant de 40,1 ans en 2014 à 36,7 ans en 2024</a:t>
            </a:r>
          </a:p>
          <a:p>
            <a:pPr algn="just">
              <a:lnSpc>
                <a:spcPct val="114000"/>
              </a:lnSpc>
            </a:pPr>
            <a:endParaRPr lang="fr-FR" sz="2000" dirty="0">
              <a:solidFill>
                <a:srgbClr val="814997"/>
              </a:solidFill>
            </a:endParaRPr>
          </a:p>
          <a:p>
            <a:pPr algn="just">
              <a:lnSpc>
                <a:spcPct val="114000"/>
              </a:lnSpc>
            </a:pPr>
            <a:r>
              <a:rPr lang="fr-FR" sz="2000" b="1" dirty="0">
                <a:solidFill>
                  <a:srgbClr val="814997"/>
                </a:solidFill>
              </a:rPr>
              <a:t>- 3,4 ans </a:t>
            </a:r>
            <a:r>
              <a:rPr lang="fr-FR" sz="2000" dirty="0"/>
              <a:t>en dix ans chez les </a:t>
            </a:r>
            <a:r>
              <a:rPr lang="fr-FR" sz="2000" b="1" dirty="0">
                <a:solidFill>
                  <a:srgbClr val="814997"/>
                </a:solidFill>
              </a:rPr>
              <a:t>DH</a:t>
            </a:r>
            <a:r>
              <a:rPr lang="fr-FR" sz="2000" dirty="0"/>
              <a:t>   </a:t>
            </a:r>
            <a:r>
              <a:rPr lang="fr-FR" sz="2000" b="1" dirty="0">
                <a:solidFill>
                  <a:schemeClr val="accent1"/>
                </a:solidFill>
              </a:rPr>
              <a:t>/</a:t>
            </a:r>
            <a:r>
              <a:rPr lang="fr-FR" sz="2000" dirty="0"/>
              <a:t>      </a:t>
            </a:r>
            <a:r>
              <a:rPr lang="fr-FR" sz="2000" b="1" dirty="0">
                <a:solidFill>
                  <a:srgbClr val="005CA9"/>
                </a:solidFill>
              </a:rPr>
              <a:t>- 0,2 an </a:t>
            </a:r>
            <a:r>
              <a:rPr lang="fr-FR" sz="2000" dirty="0"/>
              <a:t>en dix ans</a:t>
            </a:r>
            <a:r>
              <a:rPr lang="fr-FR" sz="2000" b="1" dirty="0">
                <a:solidFill>
                  <a:srgbClr val="005CA9"/>
                </a:solidFill>
              </a:rPr>
              <a:t> </a:t>
            </a:r>
            <a:r>
              <a:rPr lang="fr-FR" sz="2000" dirty="0"/>
              <a:t>chez les </a:t>
            </a:r>
            <a:r>
              <a:rPr lang="fr-FR" sz="2000" b="1" dirty="0">
                <a:solidFill>
                  <a:srgbClr val="005CA9"/>
                </a:solidFill>
              </a:rPr>
              <a:t>D3S  </a:t>
            </a:r>
            <a:r>
              <a:rPr lang="fr-FR" sz="2000" dirty="0"/>
              <a:t>   </a:t>
            </a:r>
            <a:r>
              <a:rPr lang="fr-FR" sz="2000" b="1" dirty="0">
                <a:solidFill>
                  <a:schemeClr val="accent1"/>
                </a:solidFill>
              </a:rPr>
              <a:t>/ </a:t>
            </a:r>
            <a:r>
              <a:rPr lang="fr-FR" sz="2000" dirty="0"/>
              <a:t>     </a:t>
            </a:r>
            <a:r>
              <a:rPr lang="fr-FR" sz="2000" dirty="0">
                <a:solidFill>
                  <a:schemeClr val="accent1">
                    <a:lumMod val="60000"/>
                    <a:lumOff val="40000"/>
                  </a:schemeClr>
                </a:solidFill>
              </a:rPr>
              <a:t>stable </a:t>
            </a:r>
            <a:r>
              <a:rPr lang="fr-FR" sz="2000" dirty="0"/>
              <a:t>chez les </a:t>
            </a:r>
            <a:r>
              <a:rPr lang="fr-FR" sz="2000" b="1" dirty="0">
                <a:solidFill>
                  <a:srgbClr val="0BBBEF"/>
                </a:solidFill>
              </a:rPr>
              <a:t>DS</a:t>
            </a:r>
            <a:r>
              <a:rPr lang="fr-FR" sz="2000" dirty="0"/>
              <a:t>.</a:t>
            </a:r>
          </a:p>
        </p:txBody>
      </p:sp>
      <p:pic>
        <p:nvPicPr>
          <p:cNvPr id="4" name="Image 3">
            <a:extLst>
              <a:ext uri="{FF2B5EF4-FFF2-40B4-BE49-F238E27FC236}">
                <a16:creationId xmlns:a16="http://schemas.microsoft.com/office/drawing/2014/main" id="{86571FB0-A960-C2E9-38BE-28E558116C9C}"/>
              </a:ext>
            </a:extLst>
          </p:cNvPr>
          <p:cNvPicPr>
            <a:picLocks noChangeAspect="1"/>
          </p:cNvPicPr>
          <p:nvPr/>
        </p:nvPicPr>
        <p:blipFill>
          <a:blip r:embed="rId2"/>
          <a:stretch>
            <a:fillRect/>
          </a:stretch>
        </p:blipFill>
        <p:spPr>
          <a:xfrm>
            <a:off x="3790950" y="1377529"/>
            <a:ext cx="8197025" cy="2628329"/>
          </a:xfrm>
          <a:prstGeom prst="rect">
            <a:avLst/>
          </a:prstGeom>
        </p:spPr>
      </p:pic>
      <p:sp>
        <p:nvSpPr>
          <p:cNvPr id="7" name="Rectangle 6">
            <a:extLst>
              <a:ext uri="{FF2B5EF4-FFF2-40B4-BE49-F238E27FC236}">
                <a16:creationId xmlns:a16="http://schemas.microsoft.com/office/drawing/2014/main" id="{22296436-AF41-0797-BDCD-8EDCA6280696}"/>
              </a:ext>
            </a:extLst>
          </p:cNvPr>
          <p:cNvSpPr/>
          <p:nvPr/>
        </p:nvSpPr>
        <p:spPr>
          <a:xfrm>
            <a:off x="9583801" y="6310114"/>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1375023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78582" y="1557586"/>
            <a:ext cx="11089232" cy="4608512"/>
          </a:xfrm>
        </p:spPr>
        <p:style>
          <a:lnRef idx="2">
            <a:schemeClr val="accent2"/>
          </a:lnRef>
          <a:fillRef idx="1">
            <a:schemeClr val="lt1"/>
          </a:fillRef>
          <a:effectRef idx="0">
            <a:schemeClr val="accent2"/>
          </a:effectRef>
          <a:fontRef idx="minor">
            <a:schemeClr val="dk1"/>
          </a:fontRef>
        </p:style>
        <p:txBody>
          <a:bodyPr>
            <a:normAutofit/>
          </a:bodyPr>
          <a:lstStyle/>
          <a:p>
            <a:pPr lvl="0" algn="just"/>
            <a:r>
              <a:rPr lang="fr-FR" sz="2000" b="1" dirty="0">
                <a:solidFill>
                  <a:srgbClr val="0BBBEF"/>
                </a:solidFill>
              </a:rPr>
              <a:t>DS : 92,6 % </a:t>
            </a:r>
            <a:r>
              <a:rPr lang="fr-FR" sz="2000" dirty="0">
                <a:solidFill>
                  <a:schemeClr val="tx1"/>
                </a:solidFill>
              </a:rPr>
              <a:t>des sorties (88,1 % en 2022),</a:t>
            </a:r>
          </a:p>
          <a:p>
            <a:pPr lvl="0" algn="just"/>
            <a:endParaRPr lang="fr-FR" sz="500" dirty="0">
              <a:solidFill>
                <a:schemeClr val="tx1"/>
              </a:solidFill>
            </a:endParaRPr>
          </a:p>
          <a:p>
            <a:pPr lvl="0" algn="just"/>
            <a:r>
              <a:rPr lang="fr-FR" sz="2000" b="1" dirty="0">
                <a:solidFill>
                  <a:srgbClr val="814997"/>
                </a:solidFill>
              </a:rPr>
              <a:t>DH : 76,9 % </a:t>
            </a:r>
            <a:r>
              <a:rPr lang="fr-FR" sz="2000" dirty="0">
                <a:solidFill>
                  <a:schemeClr val="tx1"/>
                </a:solidFill>
              </a:rPr>
              <a:t>des sorties  (79,4 % en 2022),</a:t>
            </a:r>
          </a:p>
          <a:p>
            <a:pPr lvl="0" algn="just"/>
            <a:endParaRPr lang="fr-FR" sz="500" dirty="0">
              <a:solidFill>
                <a:schemeClr val="tx1"/>
              </a:solidFill>
            </a:endParaRPr>
          </a:p>
          <a:p>
            <a:pPr lvl="0" algn="just"/>
            <a:r>
              <a:rPr lang="fr-FR" sz="2000" b="1" dirty="0"/>
              <a:t>D3S : 36,8 % </a:t>
            </a:r>
            <a:r>
              <a:rPr lang="fr-FR" sz="2000" dirty="0">
                <a:solidFill>
                  <a:schemeClr val="tx1"/>
                </a:solidFill>
              </a:rPr>
              <a:t>(42,7 % en 2022; 60,7 % en 2014)</a:t>
            </a:r>
            <a:r>
              <a:rPr lang="fr-FR" sz="2000" b="1" dirty="0">
                <a:solidFill>
                  <a:schemeClr val="tx1"/>
                </a:solidFill>
              </a:rPr>
              <a:t>, « </a:t>
            </a:r>
            <a:r>
              <a:rPr lang="fr-FR" sz="2000" dirty="0">
                <a:solidFill>
                  <a:schemeClr val="tx1"/>
                </a:solidFill>
              </a:rPr>
              <a:t>proche en ordre de grandeur », du nombre de sorties pour titularisation au sein du corps des DH, qui représentent 39,2 % des sorties en 2023.</a:t>
            </a:r>
          </a:p>
          <a:p>
            <a:pPr marL="0" lvl="0" indent="0" algn="just">
              <a:buNone/>
            </a:pPr>
            <a:endParaRPr lang="fr-FR" sz="1400" dirty="0"/>
          </a:p>
        </p:txBody>
      </p:sp>
      <p:sp>
        <p:nvSpPr>
          <p:cNvPr id="3" name="Espace réservé du contenu 2"/>
          <p:cNvSpPr>
            <a:spLocks noGrp="1"/>
          </p:cNvSpPr>
          <p:nvPr>
            <p:ph idx="10"/>
          </p:nvPr>
        </p:nvSpPr>
        <p:spPr>
          <a:xfrm>
            <a:off x="1702718" y="3717826"/>
            <a:ext cx="8640960" cy="2088232"/>
          </a:xfrm>
          <a:solidFill>
            <a:srgbClr val="FAFAFC"/>
          </a:solidFill>
        </p:spPr>
        <p:txBody>
          <a:bodyPr>
            <a:noAutofit/>
          </a:bodyPr>
          <a:lstStyle/>
          <a:p>
            <a:pPr marL="0" indent="0" algn="just">
              <a:lnSpc>
                <a:spcPct val="145000"/>
              </a:lnSpc>
              <a:buNone/>
            </a:pPr>
            <a:r>
              <a:rPr lang="fr-FR" sz="2000" b="1" dirty="0">
                <a:solidFill>
                  <a:schemeClr val="accent1"/>
                </a:solidFill>
              </a:rPr>
              <a:t>Ages moyens de départ à la retraite en 2023 </a:t>
            </a:r>
            <a:r>
              <a:rPr lang="fr-FR" sz="2000" dirty="0">
                <a:solidFill>
                  <a:schemeClr val="accent1"/>
                </a:solidFill>
              </a:rPr>
              <a:t>: </a:t>
            </a:r>
          </a:p>
          <a:p>
            <a:pPr algn="just">
              <a:lnSpc>
                <a:spcPct val="145000"/>
              </a:lnSpc>
            </a:pPr>
            <a:r>
              <a:rPr lang="fr-FR" sz="2000" b="1" dirty="0">
                <a:solidFill>
                  <a:srgbClr val="814997"/>
                </a:solidFill>
              </a:rPr>
              <a:t>64,6 ans </a:t>
            </a:r>
            <a:r>
              <a:rPr lang="fr-FR" sz="2000" dirty="0">
                <a:solidFill>
                  <a:schemeClr val="tx1"/>
                </a:solidFill>
              </a:rPr>
              <a:t>pour les </a:t>
            </a:r>
            <a:r>
              <a:rPr lang="fr-FR" sz="2000" b="1" dirty="0">
                <a:solidFill>
                  <a:srgbClr val="814997"/>
                </a:solidFill>
              </a:rPr>
              <a:t>DH</a:t>
            </a:r>
            <a:r>
              <a:rPr lang="fr-FR" sz="2000" dirty="0"/>
              <a:t> (+ 0,1 an en un an ; 63,9 ans en 2014),</a:t>
            </a:r>
          </a:p>
          <a:p>
            <a:pPr algn="just">
              <a:lnSpc>
                <a:spcPct val="145000"/>
              </a:lnSpc>
            </a:pPr>
            <a:r>
              <a:rPr lang="fr-FR" sz="2000" b="1" dirty="0"/>
              <a:t>65,3 ans </a:t>
            </a:r>
            <a:r>
              <a:rPr lang="fr-FR" sz="2000" dirty="0"/>
              <a:t>pour les </a:t>
            </a:r>
            <a:r>
              <a:rPr lang="fr-FR" sz="2000" b="1" dirty="0"/>
              <a:t>D3S </a:t>
            </a:r>
            <a:r>
              <a:rPr lang="fr-FR" sz="2000" dirty="0"/>
              <a:t>( + 1,0 an en un an; 62,9 ans en 2014),</a:t>
            </a:r>
            <a:endParaRPr lang="fr-FR" sz="2000" b="1" dirty="0">
              <a:solidFill>
                <a:schemeClr val="accent1">
                  <a:lumMod val="60000"/>
                  <a:lumOff val="40000"/>
                </a:schemeClr>
              </a:solidFill>
            </a:endParaRPr>
          </a:p>
          <a:p>
            <a:pPr algn="just">
              <a:lnSpc>
                <a:spcPct val="145000"/>
              </a:lnSpc>
            </a:pPr>
            <a:r>
              <a:rPr lang="fr-FR" sz="2000" dirty="0">
                <a:solidFill>
                  <a:schemeClr val="tx1"/>
                </a:solidFill>
              </a:rPr>
              <a:t>Et </a:t>
            </a:r>
            <a:r>
              <a:rPr lang="fr-FR" sz="2000" b="1" dirty="0">
                <a:solidFill>
                  <a:srgbClr val="0BBBEF"/>
                </a:solidFill>
              </a:rPr>
              <a:t>63,6 ans </a:t>
            </a:r>
            <a:r>
              <a:rPr lang="fr-FR" sz="2000" dirty="0">
                <a:solidFill>
                  <a:schemeClr val="tx1"/>
                </a:solidFill>
              </a:rPr>
              <a:t>pour les</a:t>
            </a:r>
            <a:r>
              <a:rPr lang="fr-FR" sz="2000" dirty="0"/>
              <a:t> </a:t>
            </a:r>
            <a:r>
              <a:rPr lang="fr-FR" sz="2000" b="1" dirty="0">
                <a:solidFill>
                  <a:srgbClr val="0BBBEF"/>
                </a:solidFill>
              </a:rPr>
              <a:t>DS</a:t>
            </a:r>
            <a:r>
              <a:rPr lang="fr-FR" sz="2000" b="1" dirty="0">
                <a:solidFill>
                  <a:schemeClr val="accent1">
                    <a:lumMod val="60000"/>
                    <a:lumOff val="40000"/>
                  </a:schemeClr>
                </a:solidFill>
              </a:rPr>
              <a:t> </a:t>
            </a:r>
            <a:r>
              <a:rPr lang="fr-FR" sz="2000" dirty="0"/>
              <a:t>(stable en un an; 62,1 ans en 2014).</a:t>
            </a:r>
          </a:p>
          <a:p>
            <a:pPr algn="just">
              <a:lnSpc>
                <a:spcPct val="145000"/>
              </a:lnSpc>
            </a:pPr>
            <a:endParaRPr lang="fr-FR" sz="2000" dirty="0"/>
          </a:p>
          <a:p>
            <a:endParaRPr lang="fr-FR" sz="2000" dirty="0"/>
          </a:p>
        </p:txBody>
      </p:sp>
      <p:sp>
        <p:nvSpPr>
          <p:cNvPr id="5" name="Titre 3"/>
          <p:cNvSpPr>
            <a:spLocks noGrp="1"/>
          </p:cNvSpPr>
          <p:nvPr>
            <p:ph type="title"/>
          </p:nvPr>
        </p:nvSpPr>
        <p:spPr>
          <a:xfrm>
            <a:off x="478582" y="117426"/>
            <a:ext cx="10971372" cy="648073"/>
          </a:xfrm>
        </p:spPr>
        <p:txBody>
          <a:bodyPr>
            <a:normAutofit/>
          </a:bodyPr>
          <a:lstStyle/>
          <a:p>
            <a:r>
              <a:rPr lang="fr-FR" sz="2800" dirty="0">
                <a:solidFill>
                  <a:srgbClr val="005CA9"/>
                </a:solidFill>
              </a:rPr>
              <a:t>Sorties de corps des directeurs </a:t>
            </a:r>
          </a:p>
        </p:txBody>
      </p:sp>
      <p:sp>
        <p:nvSpPr>
          <p:cNvPr id="6" name="Espace réservé du contenu 2"/>
          <p:cNvSpPr txBox="1">
            <a:spLocks/>
          </p:cNvSpPr>
          <p:nvPr/>
        </p:nvSpPr>
        <p:spPr>
          <a:xfrm>
            <a:off x="406574" y="765498"/>
            <a:ext cx="11521280" cy="432048"/>
          </a:xfrm>
          <a:prstGeom prst="rect">
            <a:avLst/>
          </a:prstGeom>
        </p:spPr>
        <p:txBody>
          <a:bodyPr vert="horz" lIns="108850" tIns="54425" rIns="108850" bIns="54425" rtlCol="0">
            <a:noAutofit/>
          </a:bodyPr>
          <a:lstStyle>
            <a:lvl1pPr marL="408188" indent="-408188" algn="l" defTabSz="1088502" rtl="0" eaLnBrk="1" latinLnBrk="0" hangingPunct="1">
              <a:spcBef>
                <a:spcPct val="20000"/>
              </a:spcBef>
              <a:buFont typeface="Arial" panose="020B0604020202020204" pitchFamily="34" charset="0"/>
              <a:buChar char="•"/>
              <a:defRPr sz="2800" kern="1200">
                <a:solidFill>
                  <a:srgbClr val="005CA9"/>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marL="0" indent="0">
              <a:buFont typeface="Arial" panose="020B0604020202020204" pitchFamily="34" charset="0"/>
              <a:buNone/>
            </a:pPr>
            <a:r>
              <a:rPr lang="fr-FR" sz="2000" b="1" dirty="0">
                <a:solidFill>
                  <a:schemeClr val="accent1">
                    <a:lumMod val="60000"/>
                    <a:lumOff val="40000"/>
                  </a:schemeClr>
                </a:solidFill>
              </a:rPr>
              <a:t>Le départ à la retraite, principal motif de sortie dans les trois corps, mais moindre chez les D3S </a:t>
            </a:r>
          </a:p>
        </p:txBody>
      </p:sp>
      <p:sp>
        <p:nvSpPr>
          <p:cNvPr id="4" name="Rectangle 3">
            <a:extLst>
              <a:ext uri="{FF2B5EF4-FFF2-40B4-BE49-F238E27FC236}">
                <a16:creationId xmlns:a16="http://schemas.microsoft.com/office/drawing/2014/main" id="{47A4D1C7-7BC5-8A62-13F4-3A5143C7941C}"/>
              </a:ext>
            </a:extLst>
          </p:cNvPr>
          <p:cNvSpPr/>
          <p:nvPr/>
        </p:nvSpPr>
        <p:spPr>
          <a:xfrm>
            <a:off x="9583801" y="6385461"/>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3869797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528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838622" y="127284"/>
            <a:ext cx="4968552" cy="648073"/>
          </a:xfrm>
        </p:spPr>
        <p:txBody>
          <a:bodyPr>
            <a:normAutofit/>
          </a:bodyPr>
          <a:lstStyle/>
          <a:p>
            <a:r>
              <a:rPr lang="fr-FR" sz="2800" dirty="0"/>
              <a:t>Evolution des effectifs </a:t>
            </a:r>
            <a:endParaRPr lang="fr-FR" sz="2800" dirty="0">
              <a:solidFill>
                <a:srgbClr val="FF0000"/>
              </a:solidFill>
            </a:endParaRPr>
          </a:p>
        </p:txBody>
      </p:sp>
      <p:sp>
        <p:nvSpPr>
          <p:cNvPr id="6" name="ZoneTexte 5"/>
          <p:cNvSpPr txBox="1"/>
          <p:nvPr/>
        </p:nvSpPr>
        <p:spPr>
          <a:xfrm>
            <a:off x="7153767" y="1053530"/>
            <a:ext cx="4774087" cy="2614818"/>
          </a:xfrm>
          <a:prstGeom prst="rect">
            <a:avLst/>
          </a:prstGeom>
          <a:noFill/>
        </p:spPr>
        <p:txBody>
          <a:bodyPr wrap="square" rtlCol="0">
            <a:spAutoFit/>
          </a:bodyPr>
          <a:lstStyle/>
          <a:p>
            <a:pPr marL="342900" indent="-342900" algn="just">
              <a:lnSpc>
                <a:spcPct val="125000"/>
              </a:lnSpc>
              <a:buFont typeface="Wingdings" panose="05000000000000000000" pitchFamily="2" charset="2"/>
              <a:buChar char="ü"/>
            </a:pPr>
            <a:r>
              <a:rPr lang="fr-FR" sz="1900" dirty="0"/>
              <a:t>de </a:t>
            </a:r>
            <a:r>
              <a:rPr lang="fr-FR" sz="1900" b="1" dirty="0">
                <a:solidFill>
                  <a:srgbClr val="814997"/>
                </a:solidFill>
              </a:rPr>
              <a:t>- 3,1 %</a:t>
            </a:r>
            <a:r>
              <a:rPr lang="fr-FR" sz="1900" dirty="0"/>
              <a:t>,</a:t>
            </a:r>
            <a:r>
              <a:rPr lang="fr-FR" sz="1900" dirty="0">
                <a:solidFill>
                  <a:srgbClr val="814997"/>
                </a:solidFill>
              </a:rPr>
              <a:t> </a:t>
            </a:r>
            <a:r>
              <a:rPr lang="fr-FR" sz="1900" dirty="0"/>
              <a:t>soit une diminution moyenne annuelle de </a:t>
            </a:r>
            <a:r>
              <a:rPr lang="fr-FR" sz="1900" dirty="0">
                <a:solidFill>
                  <a:srgbClr val="814997"/>
                </a:solidFill>
              </a:rPr>
              <a:t>- 0,3 % </a:t>
            </a:r>
            <a:r>
              <a:rPr lang="fr-FR" sz="1900" dirty="0"/>
              <a:t>chez les </a:t>
            </a:r>
            <a:r>
              <a:rPr lang="fr-FR" sz="1900" b="1" dirty="0">
                <a:solidFill>
                  <a:srgbClr val="814997"/>
                </a:solidFill>
              </a:rPr>
              <a:t>DH</a:t>
            </a:r>
            <a:r>
              <a:rPr lang="fr-FR" sz="1900" dirty="0"/>
              <a:t>. </a:t>
            </a:r>
            <a:endParaRPr lang="fr-FR" sz="1900" dirty="0">
              <a:solidFill>
                <a:srgbClr val="814997"/>
              </a:solidFill>
            </a:endParaRPr>
          </a:p>
          <a:p>
            <a:pPr marL="285750" indent="-285750" algn="just">
              <a:lnSpc>
                <a:spcPct val="125000"/>
              </a:lnSpc>
              <a:buFont typeface="Wingdings" panose="05000000000000000000" pitchFamily="2" charset="2"/>
              <a:buChar char="ü"/>
            </a:pPr>
            <a:r>
              <a:rPr lang="fr-FR" sz="1900" dirty="0"/>
              <a:t> de </a:t>
            </a:r>
            <a:r>
              <a:rPr lang="fr-FR" sz="1900" b="1" dirty="0">
                <a:solidFill>
                  <a:srgbClr val="005CA9"/>
                </a:solidFill>
              </a:rPr>
              <a:t>- 16,4 % </a:t>
            </a:r>
            <a:r>
              <a:rPr lang="fr-FR" sz="1900" dirty="0"/>
              <a:t>(</a:t>
            </a:r>
            <a:r>
              <a:rPr lang="fr-FR" sz="1900" dirty="0">
                <a:solidFill>
                  <a:srgbClr val="005CA9"/>
                </a:solidFill>
              </a:rPr>
              <a:t>- 1,8 % </a:t>
            </a:r>
            <a:r>
              <a:rPr lang="fr-FR" sz="1900" dirty="0"/>
              <a:t>par an en moyenne) chez les </a:t>
            </a:r>
            <a:r>
              <a:rPr lang="fr-FR" sz="1900" b="1" dirty="0">
                <a:solidFill>
                  <a:srgbClr val="005CA9"/>
                </a:solidFill>
              </a:rPr>
              <a:t>D3S</a:t>
            </a:r>
            <a:r>
              <a:rPr lang="fr-FR" sz="1900" dirty="0"/>
              <a:t>.</a:t>
            </a:r>
          </a:p>
          <a:p>
            <a:pPr marL="342900" indent="-342900" algn="just">
              <a:lnSpc>
                <a:spcPct val="125000"/>
              </a:lnSpc>
              <a:buFont typeface="Wingdings" panose="05000000000000000000" pitchFamily="2" charset="2"/>
              <a:buChar char="ü"/>
            </a:pPr>
            <a:r>
              <a:rPr lang="fr-FR" sz="1900" dirty="0"/>
              <a:t>de </a:t>
            </a:r>
            <a:r>
              <a:rPr lang="fr-FR" sz="1900" b="1" dirty="0">
                <a:solidFill>
                  <a:srgbClr val="0BBBEF"/>
                </a:solidFill>
              </a:rPr>
              <a:t>- 19,6 %</a:t>
            </a:r>
            <a:r>
              <a:rPr lang="fr-FR" sz="1900" dirty="0">
                <a:solidFill>
                  <a:srgbClr val="0BBBEF"/>
                </a:solidFill>
              </a:rPr>
              <a:t>, </a:t>
            </a:r>
            <a:r>
              <a:rPr lang="fr-FR" sz="1900" dirty="0"/>
              <a:t>soit </a:t>
            </a:r>
            <a:r>
              <a:rPr lang="fr-FR" sz="1900" dirty="0">
                <a:solidFill>
                  <a:srgbClr val="0BBBEF"/>
                </a:solidFill>
              </a:rPr>
              <a:t>– 2,2 % </a:t>
            </a:r>
            <a:r>
              <a:rPr lang="fr-FR" sz="1900" dirty="0"/>
              <a:t>par an chez les </a:t>
            </a:r>
            <a:r>
              <a:rPr lang="fr-FR" sz="1900" b="1" dirty="0">
                <a:solidFill>
                  <a:srgbClr val="0BBBEF"/>
                </a:solidFill>
              </a:rPr>
              <a:t>DS</a:t>
            </a:r>
            <a:r>
              <a:rPr lang="fr-FR" sz="1900" dirty="0"/>
              <a:t>.</a:t>
            </a:r>
          </a:p>
        </p:txBody>
      </p:sp>
      <p:sp>
        <p:nvSpPr>
          <p:cNvPr id="7" name="Rectangle 6"/>
          <p:cNvSpPr/>
          <p:nvPr/>
        </p:nvSpPr>
        <p:spPr>
          <a:xfrm>
            <a:off x="248799" y="3760798"/>
            <a:ext cx="11774890" cy="677108"/>
          </a:xfrm>
          <a:prstGeom prst="rect">
            <a:avLst/>
          </a:prstGeom>
        </p:spPr>
        <p:txBody>
          <a:bodyPr wrap="square">
            <a:spAutoFit/>
          </a:bodyPr>
          <a:lstStyle/>
          <a:p>
            <a:pPr algn="just"/>
            <a:r>
              <a:rPr lang="fr-FR" sz="1900" dirty="0"/>
              <a:t>La majorité des directeurs exercent dans les établissements relevant de la fonction publique hospitalière : </a:t>
            </a:r>
            <a:r>
              <a:rPr lang="fr-FR" sz="1900" b="1" dirty="0">
                <a:solidFill>
                  <a:srgbClr val="814997"/>
                </a:solidFill>
              </a:rPr>
              <a:t>82,2 %</a:t>
            </a:r>
            <a:r>
              <a:rPr lang="fr-FR" sz="1900" b="1" dirty="0"/>
              <a:t> </a:t>
            </a:r>
            <a:r>
              <a:rPr lang="fr-FR" sz="1900" dirty="0"/>
              <a:t>des</a:t>
            </a:r>
            <a:r>
              <a:rPr lang="fr-FR" sz="1900" b="1" dirty="0"/>
              <a:t> </a:t>
            </a:r>
            <a:r>
              <a:rPr lang="fr-FR" sz="1900" b="1" dirty="0">
                <a:solidFill>
                  <a:srgbClr val="814997"/>
                </a:solidFill>
              </a:rPr>
              <a:t>DH</a:t>
            </a:r>
            <a:r>
              <a:rPr lang="fr-FR" sz="1900" b="1" dirty="0"/>
              <a:t>, </a:t>
            </a:r>
            <a:r>
              <a:rPr lang="fr-FR" sz="1900" b="1" dirty="0">
                <a:solidFill>
                  <a:srgbClr val="005CA9"/>
                </a:solidFill>
              </a:rPr>
              <a:t>72,4 %</a:t>
            </a:r>
            <a:r>
              <a:rPr lang="fr-FR" sz="1900" b="1" dirty="0"/>
              <a:t> </a:t>
            </a:r>
            <a:r>
              <a:rPr lang="fr-FR" sz="1900" dirty="0"/>
              <a:t>des </a:t>
            </a:r>
            <a:r>
              <a:rPr lang="fr-FR" sz="1900" b="1" dirty="0">
                <a:solidFill>
                  <a:srgbClr val="005CA9"/>
                </a:solidFill>
              </a:rPr>
              <a:t>D3S</a:t>
            </a:r>
            <a:r>
              <a:rPr lang="fr-FR" sz="1900" b="1" dirty="0"/>
              <a:t> </a:t>
            </a:r>
            <a:r>
              <a:rPr lang="fr-FR" sz="1900" dirty="0"/>
              <a:t>(hors D3S détachés dans le corps des DH)</a:t>
            </a:r>
            <a:r>
              <a:rPr lang="fr-FR" sz="1900" b="1" dirty="0"/>
              <a:t> </a:t>
            </a:r>
            <a:r>
              <a:rPr lang="fr-FR" sz="1900" dirty="0"/>
              <a:t>et</a:t>
            </a:r>
            <a:r>
              <a:rPr lang="fr-FR" sz="1900" b="1" dirty="0"/>
              <a:t> </a:t>
            </a:r>
            <a:r>
              <a:rPr lang="fr-FR" sz="1900" b="1" dirty="0">
                <a:solidFill>
                  <a:srgbClr val="0BBBEF"/>
                </a:solidFill>
              </a:rPr>
              <a:t>93,5 %</a:t>
            </a:r>
            <a:r>
              <a:rPr lang="fr-FR" sz="1900" b="1" dirty="0"/>
              <a:t> </a:t>
            </a:r>
            <a:r>
              <a:rPr lang="fr-FR" sz="1900" dirty="0"/>
              <a:t>des</a:t>
            </a:r>
            <a:r>
              <a:rPr lang="fr-FR" sz="1900" b="1" dirty="0"/>
              <a:t> </a:t>
            </a:r>
            <a:r>
              <a:rPr lang="fr-FR" sz="1900" b="1" dirty="0">
                <a:solidFill>
                  <a:srgbClr val="0BBBEF"/>
                </a:solidFill>
              </a:rPr>
              <a:t>DS </a:t>
            </a:r>
            <a:r>
              <a:rPr lang="fr-FR" sz="1900" b="1" dirty="0"/>
              <a:t>en 2024</a:t>
            </a:r>
            <a:r>
              <a:rPr lang="fr-FR" sz="1900" dirty="0"/>
              <a:t>. </a:t>
            </a:r>
          </a:p>
        </p:txBody>
      </p:sp>
      <p:sp>
        <p:nvSpPr>
          <p:cNvPr id="9" name="Rectangle 8"/>
          <p:cNvSpPr/>
          <p:nvPr/>
        </p:nvSpPr>
        <p:spPr>
          <a:xfrm>
            <a:off x="360233" y="4599225"/>
            <a:ext cx="11665296" cy="1290353"/>
          </a:xfrm>
          <a:prstGeom prst="rect">
            <a:avLst/>
          </a:prstGeom>
        </p:spPr>
        <p:txBody>
          <a:bodyPr wrap="square">
            <a:spAutoFit/>
          </a:bodyPr>
          <a:lstStyle/>
          <a:p>
            <a:pPr algn="just">
              <a:spcBef>
                <a:spcPts val="600"/>
              </a:spcBef>
              <a:spcAft>
                <a:spcPts val="600"/>
              </a:spcAft>
            </a:pPr>
            <a:r>
              <a:rPr lang="fr-FR" sz="1900" dirty="0"/>
              <a:t>Les proportions restantes concernent en majorité les détachements avec chez les </a:t>
            </a:r>
            <a:r>
              <a:rPr lang="fr-FR" sz="1900" b="1" dirty="0">
                <a:solidFill>
                  <a:srgbClr val="814997"/>
                </a:solidFill>
              </a:rPr>
              <a:t>DH</a:t>
            </a:r>
            <a:r>
              <a:rPr lang="fr-FR" sz="1900" dirty="0"/>
              <a:t> et les </a:t>
            </a:r>
            <a:r>
              <a:rPr lang="fr-FR" sz="1900" b="1" dirty="0">
                <a:solidFill>
                  <a:srgbClr val="005CA9"/>
                </a:solidFill>
              </a:rPr>
              <a:t>D3S</a:t>
            </a:r>
            <a:r>
              <a:rPr lang="fr-FR" sz="1900" dirty="0"/>
              <a:t> :</a:t>
            </a:r>
            <a:r>
              <a:rPr lang="fr-FR" sz="1900" dirty="0">
                <a:solidFill>
                  <a:prstClr val="black"/>
                </a:solidFill>
              </a:rPr>
              <a:t> </a:t>
            </a:r>
            <a:endParaRPr lang="fr-FR" sz="1900" dirty="0">
              <a:solidFill>
                <a:srgbClr val="005CA9"/>
              </a:solidFill>
            </a:endParaRPr>
          </a:p>
          <a:p>
            <a:pPr marL="285750" indent="-285750" algn="just">
              <a:spcBef>
                <a:spcPts val="600"/>
              </a:spcBef>
              <a:spcAft>
                <a:spcPts val="600"/>
              </a:spcAft>
              <a:buFont typeface="Wingdings" panose="05000000000000000000" pitchFamily="2" charset="2"/>
              <a:buChar char="ü"/>
            </a:pPr>
            <a:r>
              <a:rPr lang="fr-FR" sz="1900" dirty="0">
                <a:solidFill>
                  <a:srgbClr val="005CA9"/>
                </a:solidFill>
              </a:rPr>
              <a:t>20,2 % de D3S détachés </a:t>
            </a:r>
            <a:r>
              <a:rPr lang="fr-FR" sz="1800" dirty="0"/>
              <a:t>(avec </a:t>
            </a:r>
            <a:r>
              <a:rPr lang="fr-FR" sz="1900" dirty="0">
                <a:solidFill>
                  <a:srgbClr val="005CA9"/>
                </a:solidFill>
              </a:rPr>
              <a:t>8,9 %</a:t>
            </a:r>
            <a:r>
              <a:rPr lang="fr-FR" sz="1800" dirty="0"/>
              <a:t> qui </a:t>
            </a:r>
            <a:r>
              <a:rPr lang="fr-FR" sz="1800" dirty="0">
                <a:solidFill>
                  <a:prstClr val="black"/>
                </a:solidFill>
              </a:rPr>
              <a:t>concernent des détachements de </a:t>
            </a:r>
            <a:r>
              <a:rPr lang="fr-FR" sz="1900" b="1" dirty="0">
                <a:solidFill>
                  <a:srgbClr val="005CA9"/>
                </a:solidFill>
              </a:rPr>
              <a:t>D3S</a:t>
            </a:r>
            <a:r>
              <a:rPr lang="fr-FR" sz="1800" dirty="0">
                <a:solidFill>
                  <a:prstClr val="black"/>
                </a:solidFill>
              </a:rPr>
              <a:t> dans le corps des DH).  </a:t>
            </a:r>
            <a:endParaRPr lang="fr-FR" sz="1800" dirty="0"/>
          </a:p>
          <a:p>
            <a:pPr marL="285750" indent="-285750" algn="just">
              <a:lnSpc>
                <a:spcPct val="114000"/>
              </a:lnSpc>
              <a:spcBef>
                <a:spcPts val="600"/>
              </a:spcBef>
              <a:spcAft>
                <a:spcPts val="600"/>
              </a:spcAft>
              <a:buFont typeface="Wingdings" panose="05000000000000000000" pitchFamily="2" charset="2"/>
              <a:buChar char="ü"/>
            </a:pPr>
            <a:r>
              <a:rPr lang="fr-FR" sz="1900" dirty="0">
                <a:solidFill>
                  <a:srgbClr val="814997"/>
                </a:solidFill>
              </a:rPr>
              <a:t>12,2 % de DH détachés </a:t>
            </a:r>
            <a:r>
              <a:rPr lang="fr-FR" sz="1800" dirty="0">
                <a:solidFill>
                  <a:prstClr val="black"/>
                </a:solidFill>
              </a:rPr>
              <a:t>(proportion stable depuis 2014, avec une évolution moyenne annuelle </a:t>
            </a:r>
            <a:r>
              <a:rPr lang="fr-FR" sz="1800" dirty="0"/>
              <a:t>de </a:t>
            </a:r>
            <a:r>
              <a:rPr lang="fr-FR" sz="1900" dirty="0">
                <a:solidFill>
                  <a:srgbClr val="814997"/>
                </a:solidFill>
              </a:rPr>
              <a:t>- 0,4 %</a:t>
            </a:r>
            <a:r>
              <a:rPr lang="fr-FR" sz="1900" dirty="0"/>
              <a:t>).</a:t>
            </a:r>
            <a:r>
              <a:rPr lang="fr-FR" sz="1900" dirty="0">
                <a:solidFill>
                  <a:srgbClr val="814997"/>
                </a:solidFill>
              </a:rPr>
              <a:t> </a:t>
            </a:r>
          </a:p>
        </p:txBody>
      </p:sp>
      <p:sp>
        <p:nvSpPr>
          <p:cNvPr id="10" name="ZoneTexte 9"/>
          <p:cNvSpPr txBox="1"/>
          <p:nvPr/>
        </p:nvSpPr>
        <p:spPr>
          <a:xfrm>
            <a:off x="7082512" y="189434"/>
            <a:ext cx="4773334" cy="787395"/>
          </a:xfrm>
          <a:prstGeom prst="rect">
            <a:avLst/>
          </a:prstGeom>
          <a:solidFill>
            <a:srgbClr val="FAFAFC"/>
          </a:solidFill>
        </p:spPr>
        <p:txBody>
          <a:bodyPr wrap="square" rtlCol="0">
            <a:spAutoFit/>
          </a:bodyPr>
          <a:lstStyle/>
          <a:p>
            <a:pPr algn="just">
              <a:lnSpc>
                <a:spcPct val="125000"/>
              </a:lnSpc>
            </a:pPr>
            <a:r>
              <a:rPr lang="fr-FR" sz="1900" dirty="0">
                <a:solidFill>
                  <a:schemeClr val="accent1">
                    <a:lumMod val="60000"/>
                    <a:lumOff val="40000"/>
                  </a:schemeClr>
                </a:solidFill>
              </a:rPr>
              <a:t>Diminution des effectifs </a:t>
            </a:r>
            <a:r>
              <a:rPr lang="fr-FR" sz="1900" dirty="0"/>
              <a:t>quel que soit le corps entre 2014 et 2024 :</a:t>
            </a:r>
          </a:p>
        </p:txBody>
      </p:sp>
      <p:pic>
        <p:nvPicPr>
          <p:cNvPr id="5" name="Image 4">
            <a:extLst>
              <a:ext uri="{FF2B5EF4-FFF2-40B4-BE49-F238E27FC236}">
                <a16:creationId xmlns:a16="http://schemas.microsoft.com/office/drawing/2014/main" id="{A6B5EEDA-CCC8-CD02-A66B-C45B3621CF5F}"/>
              </a:ext>
            </a:extLst>
          </p:cNvPr>
          <p:cNvPicPr>
            <a:picLocks noChangeAspect="1"/>
          </p:cNvPicPr>
          <p:nvPr/>
        </p:nvPicPr>
        <p:blipFill>
          <a:blip r:embed="rId3"/>
          <a:stretch>
            <a:fillRect/>
          </a:stretch>
        </p:blipFill>
        <p:spPr>
          <a:xfrm>
            <a:off x="265197" y="1053529"/>
            <a:ext cx="6764220" cy="2529571"/>
          </a:xfrm>
          <a:prstGeom prst="rect">
            <a:avLst/>
          </a:prstGeom>
        </p:spPr>
      </p:pic>
      <p:sp>
        <p:nvSpPr>
          <p:cNvPr id="2" name="Rectangle 1">
            <a:extLst>
              <a:ext uri="{FF2B5EF4-FFF2-40B4-BE49-F238E27FC236}">
                <a16:creationId xmlns:a16="http://schemas.microsoft.com/office/drawing/2014/main" id="{0A85987C-0D2F-6A2F-4F97-C53CFAB85136}"/>
              </a:ext>
            </a:extLst>
          </p:cNvPr>
          <p:cNvSpPr/>
          <p:nvPr/>
        </p:nvSpPr>
        <p:spPr>
          <a:xfrm>
            <a:off x="9583801" y="6310114"/>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1742715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78582" y="117426"/>
            <a:ext cx="11521280" cy="648073"/>
          </a:xfrm>
        </p:spPr>
        <p:txBody>
          <a:bodyPr>
            <a:noAutofit/>
          </a:bodyPr>
          <a:lstStyle/>
          <a:p>
            <a:r>
              <a:rPr lang="fr-FR" sz="2800" dirty="0"/>
              <a:t>Structure par sexe et âge des directeurs en activité </a:t>
            </a:r>
            <a:r>
              <a:rPr lang="fr-FR" sz="2000" dirty="0"/>
              <a:t>en établissement et institut</a:t>
            </a:r>
          </a:p>
        </p:txBody>
      </p:sp>
      <p:sp>
        <p:nvSpPr>
          <p:cNvPr id="5" name="Espace réservé du contenu 4"/>
          <p:cNvSpPr>
            <a:spLocks noGrp="1"/>
          </p:cNvSpPr>
          <p:nvPr>
            <p:ph idx="1"/>
          </p:nvPr>
        </p:nvSpPr>
        <p:spPr>
          <a:xfrm>
            <a:off x="244894" y="1079235"/>
            <a:ext cx="5418263" cy="2638591"/>
          </a:xfrm>
          <a:gradFill>
            <a:gsLst>
              <a:gs pos="76000">
                <a:srgbClr val="FAFAFC"/>
              </a:gs>
              <a:gs pos="2000">
                <a:srgbClr val="FAFAFC"/>
              </a:gs>
              <a:gs pos="100000">
                <a:srgbClr val="FAFAFC"/>
              </a:gs>
              <a:gs pos="77000">
                <a:srgbClr val="FAFAFC"/>
              </a:gs>
              <a:gs pos="89000">
                <a:srgbClr val="FAFAFC"/>
              </a:gs>
            </a:gsLst>
            <a:lin ang="5400000" scaled="1"/>
          </a:gradFill>
        </p:spPr>
        <p:txBody>
          <a:bodyPr>
            <a:normAutofit fontScale="85000" lnSpcReduction="10000"/>
          </a:bodyPr>
          <a:lstStyle/>
          <a:p>
            <a:pPr algn="just">
              <a:lnSpc>
                <a:spcPct val="114000"/>
              </a:lnSpc>
              <a:spcBef>
                <a:spcPts val="0"/>
              </a:spcBef>
            </a:pPr>
            <a:r>
              <a:rPr lang="fr-FR" sz="2000" dirty="0">
                <a:solidFill>
                  <a:schemeClr val="tx1"/>
                </a:solidFill>
              </a:rPr>
              <a:t>La féminisation du corps chez les </a:t>
            </a:r>
            <a:r>
              <a:rPr lang="fr-FR" sz="2100" b="1" dirty="0">
                <a:solidFill>
                  <a:srgbClr val="814997"/>
                </a:solidFill>
              </a:rPr>
              <a:t>DH</a:t>
            </a:r>
            <a:r>
              <a:rPr lang="fr-FR" sz="2200" b="1" dirty="0">
                <a:solidFill>
                  <a:srgbClr val="814997"/>
                </a:solidFill>
              </a:rPr>
              <a:t> </a:t>
            </a:r>
            <a:r>
              <a:rPr lang="fr-FR" sz="2000" dirty="0">
                <a:solidFill>
                  <a:schemeClr val="tx1"/>
                </a:solidFill>
              </a:rPr>
              <a:t>se poursuit avec </a:t>
            </a:r>
            <a:r>
              <a:rPr lang="fr-FR" sz="2100" dirty="0">
                <a:solidFill>
                  <a:srgbClr val="814997"/>
                </a:solidFill>
              </a:rPr>
              <a:t>52,6 %</a:t>
            </a:r>
            <a:r>
              <a:rPr lang="fr-FR" sz="2200" dirty="0">
                <a:solidFill>
                  <a:srgbClr val="814997"/>
                </a:solidFill>
              </a:rPr>
              <a:t> </a:t>
            </a:r>
            <a:r>
              <a:rPr lang="fr-FR" sz="2200" dirty="0">
                <a:solidFill>
                  <a:schemeClr val="tx1"/>
                </a:solidFill>
              </a:rPr>
              <a:t>de femmes </a:t>
            </a:r>
            <a:r>
              <a:rPr lang="fr-FR" sz="2000" dirty="0">
                <a:solidFill>
                  <a:schemeClr val="tx1"/>
                </a:solidFill>
              </a:rPr>
              <a:t>en 2024 (</a:t>
            </a:r>
            <a:r>
              <a:rPr lang="fr-FR" sz="2100" dirty="0">
                <a:solidFill>
                  <a:srgbClr val="814997"/>
                </a:solidFill>
              </a:rPr>
              <a:t>53,0 %</a:t>
            </a:r>
            <a:r>
              <a:rPr lang="fr-FR" sz="2000" dirty="0">
                <a:solidFill>
                  <a:schemeClr val="tx1"/>
                </a:solidFill>
              </a:rPr>
              <a:t> chez les </a:t>
            </a:r>
            <a:r>
              <a:rPr lang="fr-FR" sz="2100" b="1" dirty="0">
                <a:solidFill>
                  <a:srgbClr val="814997"/>
                </a:solidFill>
              </a:rPr>
              <a:t>DH</a:t>
            </a:r>
            <a:r>
              <a:rPr lang="fr-FR" sz="2000" dirty="0">
                <a:solidFill>
                  <a:schemeClr val="tx1"/>
                </a:solidFill>
              </a:rPr>
              <a:t> exerçant en établissement).</a:t>
            </a:r>
          </a:p>
          <a:p>
            <a:pPr marL="0" indent="0" algn="just">
              <a:lnSpc>
                <a:spcPct val="114000"/>
              </a:lnSpc>
              <a:spcBef>
                <a:spcPts val="0"/>
              </a:spcBef>
              <a:buNone/>
            </a:pPr>
            <a:endParaRPr lang="fr-FR" sz="500" b="1" dirty="0">
              <a:solidFill>
                <a:schemeClr val="tx1"/>
              </a:solidFill>
            </a:endParaRPr>
          </a:p>
          <a:p>
            <a:pPr algn="just">
              <a:lnSpc>
                <a:spcPct val="114000"/>
              </a:lnSpc>
              <a:spcBef>
                <a:spcPts val="0"/>
              </a:spcBef>
            </a:pPr>
            <a:r>
              <a:rPr lang="fr-FR" sz="2000" dirty="0">
                <a:solidFill>
                  <a:schemeClr val="tx1"/>
                </a:solidFill>
              </a:rPr>
              <a:t>Toujours majoritaires et en progression chez les </a:t>
            </a:r>
            <a:r>
              <a:rPr lang="fr-FR" sz="2100" b="1" dirty="0"/>
              <a:t>D3S</a:t>
            </a:r>
            <a:r>
              <a:rPr lang="fr-FR" sz="2000" b="1" dirty="0">
                <a:solidFill>
                  <a:schemeClr val="tx1"/>
                </a:solidFill>
              </a:rPr>
              <a:t>, </a:t>
            </a:r>
            <a:r>
              <a:rPr lang="fr-FR" sz="2000" dirty="0">
                <a:solidFill>
                  <a:schemeClr val="tx1"/>
                </a:solidFill>
              </a:rPr>
              <a:t>les femmes représentent </a:t>
            </a:r>
            <a:r>
              <a:rPr lang="fr-FR" sz="2100" dirty="0"/>
              <a:t>69,4 %</a:t>
            </a:r>
            <a:r>
              <a:rPr lang="fr-FR" sz="2000" b="1" dirty="0">
                <a:solidFill>
                  <a:schemeClr val="tx1"/>
                </a:solidFill>
              </a:rPr>
              <a:t> </a:t>
            </a:r>
            <a:r>
              <a:rPr lang="fr-FR" sz="2000" dirty="0">
                <a:solidFill>
                  <a:schemeClr val="tx1"/>
                </a:solidFill>
              </a:rPr>
              <a:t>en 2024 (</a:t>
            </a:r>
            <a:r>
              <a:rPr lang="fr-FR" sz="2100" dirty="0"/>
              <a:t>67,0 %</a:t>
            </a:r>
            <a:r>
              <a:rPr lang="fr-FR" sz="2000" dirty="0">
                <a:solidFill>
                  <a:schemeClr val="tx1"/>
                </a:solidFill>
              </a:rPr>
              <a:t> en établissement).</a:t>
            </a:r>
          </a:p>
          <a:p>
            <a:pPr algn="just">
              <a:lnSpc>
                <a:spcPct val="114000"/>
              </a:lnSpc>
              <a:spcBef>
                <a:spcPts val="0"/>
              </a:spcBef>
            </a:pPr>
            <a:endParaRPr lang="fr-FR" sz="500" b="1" dirty="0">
              <a:solidFill>
                <a:schemeClr val="tx1"/>
              </a:solidFill>
            </a:endParaRPr>
          </a:p>
          <a:p>
            <a:pPr algn="just">
              <a:lnSpc>
                <a:spcPct val="114000"/>
              </a:lnSpc>
              <a:spcBef>
                <a:spcPts val="0"/>
              </a:spcBef>
            </a:pPr>
            <a:r>
              <a:rPr lang="fr-FR" sz="2100" dirty="0">
                <a:solidFill>
                  <a:schemeClr val="tx1"/>
                </a:solidFill>
              </a:rPr>
              <a:t>Et</a:t>
            </a:r>
            <a:r>
              <a:rPr lang="fr-FR" sz="2100" dirty="0">
                <a:solidFill>
                  <a:srgbClr val="0BBBEF"/>
                </a:solidFill>
              </a:rPr>
              <a:t> 74,6 % </a:t>
            </a:r>
            <a:r>
              <a:rPr lang="fr-FR" sz="2000" dirty="0">
                <a:solidFill>
                  <a:schemeClr val="tx1"/>
                </a:solidFill>
              </a:rPr>
              <a:t>de femmes chez les </a:t>
            </a:r>
            <a:r>
              <a:rPr lang="fr-FR" sz="2100" b="1" dirty="0">
                <a:solidFill>
                  <a:schemeClr val="accent1">
                    <a:lumMod val="60000"/>
                    <a:lumOff val="40000"/>
                  </a:schemeClr>
                </a:solidFill>
              </a:rPr>
              <a:t>DS</a:t>
            </a:r>
            <a:r>
              <a:rPr lang="fr-FR" sz="2000" dirty="0">
                <a:solidFill>
                  <a:srgbClr val="FF0000"/>
                </a:solidFill>
              </a:rPr>
              <a:t> </a:t>
            </a:r>
            <a:r>
              <a:rPr lang="fr-FR" sz="2000" dirty="0">
                <a:solidFill>
                  <a:schemeClr val="tx1"/>
                </a:solidFill>
              </a:rPr>
              <a:t>en 2024 (</a:t>
            </a:r>
            <a:r>
              <a:rPr lang="fr-FR" sz="2100" dirty="0">
                <a:solidFill>
                  <a:srgbClr val="0BBBEF"/>
                </a:solidFill>
              </a:rPr>
              <a:t>74,3 %</a:t>
            </a:r>
            <a:r>
              <a:rPr lang="fr-FR" sz="2100" dirty="0">
                <a:solidFill>
                  <a:schemeClr val="tx1"/>
                </a:solidFill>
              </a:rPr>
              <a:t> </a:t>
            </a:r>
            <a:r>
              <a:rPr lang="fr-FR" sz="2000" dirty="0">
                <a:solidFill>
                  <a:schemeClr val="tx1"/>
                </a:solidFill>
              </a:rPr>
              <a:t>en établissement et </a:t>
            </a:r>
            <a:r>
              <a:rPr lang="fr-FR" sz="2100" dirty="0">
                <a:solidFill>
                  <a:srgbClr val="0BBBEF"/>
                </a:solidFill>
              </a:rPr>
              <a:t>75,5 %</a:t>
            </a:r>
            <a:r>
              <a:rPr lang="fr-FR" sz="2000" dirty="0">
                <a:solidFill>
                  <a:schemeClr val="tx1"/>
                </a:solidFill>
              </a:rPr>
              <a:t> en institut). </a:t>
            </a:r>
          </a:p>
        </p:txBody>
      </p:sp>
      <p:sp>
        <p:nvSpPr>
          <p:cNvPr id="6" name="Espace réservé du contenu 5"/>
          <p:cNvSpPr>
            <a:spLocks noGrp="1"/>
          </p:cNvSpPr>
          <p:nvPr>
            <p:ph idx="10"/>
          </p:nvPr>
        </p:nvSpPr>
        <p:spPr>
          <a:xfrm>
            <a:off x="5804941" y="693490"/>
            <a:ext cx="6192688" cy="3888431"/>
          </a:xfrm>
          <a:gradFill>
            <a:gsLst>
              <a:gs pos="84100">
                <a:srgbClr val="FAFAFC"/>
              </a:gs>
              <a:gs pos="0">
                <a:srgbClr val="FAFAFC"/>
              </a:gs>
              <a:gs pos="100000">
                <a:srgbClr val="FAFAFC"/>
              </a:gs>
              <a:gs pos="91144">
                <a:srgbClr val="FAFAFC"/>
              </a:gs>
            </a:gsLst>
          </a:gradFill>
        </p:spPr>
        <p:txBody>
          <a:bodyPr>
            <a:normAutofit fontScale="85000" lnSpcReduction="10000"/>
          </a:bodyPr>
          <a:lstStyle/>
          <a:p>
            <a:pPr algn="just">
              <a:lnSpc>
                <a:spcPct val="114000"/>
              </a:lnSpc>
              <a:spcBef>
                <a:spcPts val="0"/>
              </a:spcBef>
            </a:pPr>
            <a:r>
              <a:rPr lang="fr-FR" sz="2000" dirty="0">
                <a:solidFill>
                  <a:srgbClr val="814997"/>
                </a:solidFill>
              </a:rPr>
              <a:t>Rajeunissement</a:t>
            </a:r>
            <a:r>
              <a:rPr lang="fr-FR" sz="2000" b="1" dirty="0">
                <a:solidFill>
                  <a:schemeClr val="tx1"/>
                </a:solidFill>
              </a:rPr>
              <a:t> </a:t>
            </a:r>
            <a:r>
              <a:rPr lang="fr-FR" sz="2000" dirty="0">
                <a:solidFill>
                  <a:schemeClr val="tx1"/>
                </a:solidFill>
              </a:rPr>
              <a:t>observé entre 2014 et 2024 chez les </a:t>
            </a:r>
            <a:r>
              <a:rPr lang="fr-FR" sz="2100" b="1" dirty="0">
                <a:solidFill>
                  <a:srgbClr val="814997"/>
                </a:solidFill>
              </a:rPr>
              <a:t>DH: </a:t>
            </a:r>
            <a:r>
              <a:rPr lang="fr-FR" sz="2000" dirty="0">
                <a:solidFill>
                  <a:schemeClr val="tx1"/>
                </a:solidFill>
              </a:rPr>
              <a:t>l’âge moyen est passé de </a:t>
            </a:r>
            <a:r>
              <a:rPr lang="fr-FR" sz="2100" dirty="0">
                <a:solidFill>
                  <a:srgbClr val="814997"/>
                </a:solidFill>
              </a:rPr>
              <a:t>49,9 ans à 47,0 ans</a:t>
            </a:r>
            <a:r>
              <a:rPr lang="fr-FR" sz="2000" b="1" dirty="0">
                <a:solidFill>
                  <a:schemeClr val="tx1"/>
                </a:solidFill>
              </a:rPr>
              <a:t>, </a:t>
            </a:r>
            <a:r>
              <a:rPr lang="fr-FR" sz="2000" dirty="0">
                <a:solidFill>
                  <a:schemeClr val="tx1"/>
                </a:solidFill>
              </a:rPr>
              <a:t>avec des directrices toujours plus jeunes que leurs collègues hommes </a:t>
            </a:r>
            <a:r>
              <a:rPr lang="fr-FR" sz="1900" dirty="0">
                <a:solidFill>
                  <a:schemeClr val="tx1"/>
                </a:solidFill>
              </a:rPr>
              <a:t>(</a:t>
            </a:r>
            <a:r>
              <a:rPr lang="fr-FR" sz="2100" dirty="0">
                <a:solidFill>
                  <a:srgbClr val="814997"/>
                </a:solidFill>
              </a:rPr>
              <a:t>46,1 ans </a:t>
            </a:r>
            <a:r>
              <a:rPr lang="fr-FR" sz="2100" dirty="0">
                <a:solidFill>
                  <a:schemeClr val="tx1"/>
                </a:solidFill>
              </a:rPr>
              <a:t>contre</a:t>
            </a:r>
            <a:r>
              <a:rPr lang="fr-FR" sz="2100" dirty="0">
                <a:solidFill>
                  <a:srgbClr val="814997"/>
                </a:solidFill>
              </a:rPr>
              <a:t> 48,1 ans</a:t>
            </a:r>
            <a:r>
              <a:rPr lang="fr-FR" sz="2100" dirty="0">
                <a:solidFill>
                  <a:schemeClr val="tx1"/>
                </a:solidFill>
              </a:rPr>
              <a:t>).</a:t>
            </a:r>
          </a:p>
          <a:p>
            <a:pPr algn="just">
              <a:lnSpc>
                <a:spcPct val="114000"/>
              </a:lnSpc>
              <a:spcBef>
                <a:spcPts val="0"/>
              </a:spcBef>
            </a:pPr>
            <a:endParaRPr lang="fr-FR" sz="500" dirty="0">
              <a:solidFill>
                <a:schemeClr val="tx1"/>
              </a:solidFill>
            </a:endParaRPr>
          </a:p>
          <a:p>
            <a:pPr algn="just">
              <a:lnSpc>
                <a:spcPct val="114000"/>
              </a:lnSpc>
              <a:spcBef>
                <a:spcPts val="0"/>
              </a:spcBef>
            </a:pPr>
            <a:r>
              <a:rPr lang="fr-FR" sz="2000" dirty="0">
                <a:solidFill>
                  <a:schemeClr val="tx1"/>
                </a:solidFill>
              </a:rPr>
              <a:t>Age moyen </a:t>
            </a:r>
            <a:r>
              <a:rPr lang="fr-FR" sz="2000" dirty="0">
                <a:solidFill>
                  <a:srgbClr val="814997"/>
                </a:solidFill>
              </a:rPr>
              <a:t>quasi stable</a:t>
            </a:r>
            <a:r>
              <a:rPr lang="fr-FR" sz="2000" b="1" dirty="0">
                <a:solidFill>
                  <a:srgbClr val="814997"/>
                </a:solidFill>
              </a:rPr>
              <a:t> </a:t>
            </a:r>
            <a:r>
              <a:rPr lang="fr-FR" sz="2000" dirty="0">
                <a:solidFill>
                  <a:schemeClr val="tx1"/>
                </a:solidFill>
              </a:rPr>
              <a:t>chez les </a:t>
            </a:r>
            <a:r>
              <a:rPr lang="fr-FR" sz="2100" b="1" dirty="0"/>
              <a:t>D3S</a:t>
            </a:r>
            <a:r>
              <a:rPr lang="fr-FR" sz="2000" dirty="0">
                <a:solidFill>
                  <a:schemeClr val="tx1"/>
                </a:solidFill>
              </a:rPr>
              <a:t> depuis 2021, avec </a:t>
            </a:r>
            <a:r>
              <a:rPr lang="fr-FR" sz="2100" dirty="0"/>
              <a:t>46,8 ans </a:t>
            </a:r>
            <a:r>
              <a:rPr lang="fr-FR" sz="2000" dirty="0">
                <a:solidFill>
                  <a:schemeClr val="tx1"/>
                </a:solidFill>
              </a:rPr>
              <a:t>en 2024, et des directrices également plus jeunes que les directeurs </a:t>
            </a:r>
            <a:r>
              <a:rPr lang="fr-FR" sz="2100" dirty="0">
                <a:solidFill>
                  <a:schemeClr val="tx1"/>
                </a:solidFill>
              </a:rPr>
              <a:t>(</a:t>
            </a:r>
            <a:r>
              <a:rPr lang="fr-FR" sz="2100" dirty="0"/>
              <a:t>- 2,8 ans en 2024</a:t>
            </a:r>
            <a:r>
              <a:rPr lang="fr-FR" sz="2000" dirty="0">
                <a:solidFill>
                  <a:schemeClr val="tx1"/>
                </a:solidFill>
              </a:rPr>
              <a:t>). Rajeunissement observé depuis 2014 de </a:t>
            </a:r>
            <a:r>
              <a:rPr lang="fr-FR" sz="2000" dirty="0"/>
              <a:t>– 0,2 an (- 1,9 an </a:t>
            </a:r>
            <a:r>
              <a:rPr lang="fr-FR" sz="2000" dirty="0">
                <a:solidFill>
                  <a:schemeClr val="tx1"/>
                </a:solidFill>
              </a:rPr>
              <a:t>pour les hommes; </a:t>
            </a:r>
            <a:r>
              <a:rPr lang="fr-FR" sz="2000" dirty="0"/>
              <a:t>+ 1,3 an </a:t>
            </a:r>
            <a:r>
              <a:rPr lang="fr-FR" sz="2000" dirty="0">
                <a:solidFill>
                  <a:schemeClr val="tx1"/>
                </a:solidFill>
              </a:rPr>
              <a:t>pour les femmes).</a:t>
            </a:r>
          </a:p>
          <a:p>
            <a:pPr algn="just">
              <a:lnSpc>
                <a:spcPct val="114000"/>
              </a:lnSpc>
              <a:spcBef>
                <a:spcPts val="0"/>
              </a:spcBef>
            </a:pPr>
            <a:endParaRPr lang="fr-FR" sz="500" dirty="0">
              <a:solidFill>
                <a:schemeClr val="tx1"/>
              </a:solidFill>
            </a:endParaRPr>
          </a:p>
          <a:p>
            <a:pPr algn="just">
              <a:lnSpc>
                <a:spcPct val="114000"/>
              </a:lnSpc>
              <a:spcBef>
                <a:spcPts val="0"/>
              </a:spcBef>
            </a:pPr>
            <a:r>
              <a:rPr lang="fr-FR" sz="2000" dirty="0">
                <a:solidFill>
                  <a:schemeClr val="tx1"/>
                </a:solidFill>
              </a:rPr>
              <a:t>Age moyen </a:t>
            </a:r>
            <a:r>
              <a:rPr lang="fr-FR" sz="2000" dirty="0">
                <a:solidFill>
                  <a:srgbClr val="0BBBEF"/>
                </a:solidFill>
              </a:rPr>
              <a:t>stable depuis 2023 </a:t>
            </a:r>
            <a:r>
              <a:rPr lang="fr-FR" sz="2000" dirty="0">
                <a:solidFill>
                  <a:schemeClr val="tx1"/>
                </a:solidFill>
              </a:rPr>
              <a:t>observé chez les </a:t>
            </a:r>
            <a:r>
              <a:rPr lang="fr-FR" sz="2000" b="1" dirty="0">
                <a:solidFill>
                  <a:srgbClr val="0BBBEF"/>
                </a:solidFill>
              </a:rPr>
              <a:t>DS</a:t>
            </a:r>
            <a:r>
              <a:rPr lang="fr-FR" sz="2000" dirty="0">
                <a:solidFill>
                  <a:srgbClr val="0BBBEF"/>
                </a:solidFill>
              </a:rPr>
              <a:t> : </a:t>
            </a:r>
            <a:r>
              <a:rPr lang="fr-FR" sz="2000" b="1" dirty="0">
                <a:solidFill>
                  <a:srgbClr val="0BBBEF"/>
                </a:solidFill>
              </a:rPr>
              <a:t>55,5 ans </a:t>
            </a:r>
            <a:r>
              <a:rPr lang="fr-FR" sz="2000" dirty="0">
                <a:solidFill>
                  <a:schemeClr val="tx1"/>
                </a:solidFill>
              </a:rPr>
              <a:t>chez les </a:t>
            </a:r>
            <a:r>
              <a:rPr lang="fr-FR" sz="2100" dirty="0">
                <a:solidFill>
                  <a:srgbClr val="0BBBEF"/>
                </a:solidFill>
              </a:rPr>
              <a:t>DS </a:t>
            </a:r>
            <a:r>
              <a:rPr lang="fr-FR" sz="2000" dirty="0">
                <a:solidFill>
                  <a:srgbClr val="0BBBEF"/>
                </a:solidFill>
              </a:rPr>
              <a:t>exerçant en établissement </a:t>
            </a:r>
            <a:r>
              <a:rPr lang="fr-FR" sz="2000" dirty="0">
                <a:solidFill>
                  <a:schemeClr val="tx1"/>
                </a:solidFill>
              </a:rPr>
              <a:t>et </a:t>
            </a:r>
            <a:r>
              <a:rPr lang="fr-FR" sz="2000" dirty="0">
                <a:solidFill>
                  <a:srgbClr val="0BBBEF"/>
                </a:solidFill>
              </a:rPr>
              <a:t>57,9</a:t>
            </a:r>
            <a:r>
              <a:rPr lang="fr-FR" sz="2000" b="1" dirty="0">
                <a:solidFill>
                  <a:srgbClr val="0BBBEF"/>
                </a:solidFill>
              </a:rPr>
              <a:t> </a:t>
            </a:r>
            <a:r>
              <a:rPr lang="fr-FR" sz="2000" dirty="0">
                <a:solidFill>
                  <a:srgbClr val="0BBBEF"/>
                </a:solidFill>
              </a:rPr>
              <a:t>(+ 0,3 an en un an)</a:t>
            </a:r>
            <a:r>
              <a:rPr lang="fr-FR" sz="2000" dirty="0">
                <a:solidFill>
                  <a:schemeClr val="tx1"/>
                </a:solidFill>
              </a:rPr>
              <a:t> chez les </a:t>
            </a:r>
            <a:r>
              <a:rPr lang="fr-FR" sz="2000" dirty="0">
                <a:solidFill>
                  <a:srgbClr val="0BBBEF"/>
                </a:solidFill>
              </a:rPr>
              <a:t>directeurs des soins exerçant en institut</a:t>
            </a:r>
            <a:r>
              <a:rPr lang="fr-FR" sz="2000" dirty="0">
                <a:solidFill>
                  <a:schemeClr val="tx1"/>
                </a:solidFill>
              </a:rPr>
              <a:t>.</a:t>
            </a:r>
          </a:p>
        </p:txBody>
      </p:sp>
      <p:pic>
        <p:nvPicPr>
          <p:cNvPr id="2" name="Image 1">
            <a:extLst>
              <a:ext uri="{FF2B5EF4-FFF2-40B4-BE49-F238E27FC236}">
                <a16:creationId xmlns:a16="http://schemas.microsoft.com/office/drawing/2014/main" id="{49ACEEE1-3117-1E60-346C-526DF77A8CCE}"/>
              </a:ext>
            </a:extLst>
          </p:cNvPr>
          <p:cNvPicPr>
            <a:picLocks noChangeAspect="1"/>
          </p:cNvPicPr>
          <p:nvPr/>
        </p:nvPicPr>
        <p:blipFill>
          <a:blip r:embed="rId2"/>
          <a:stretch>
            <a:fillRect/>
          </a:stretch>
        </p:blipFill>
        <p:spPr>
          <a:xfrm>
            <a:off x="75809" y="4116961"/>
            <a:ext cx="2738499" cy="1797317"/>
          </a:xfrm>
          <a:prstGeom prst="rect">
            <a:avLst/>
          </a:prstGeom>
        </p:spPr>
      </p:pic>
      <p:pic>
        <p:nvPicPr>
          <p:cNvPr id="3" name="Image 2">
            <a:extLst>
              <a:ext uri="{FF2B5EF4-FFF2-40B4-BE49-F238E27FC236}">
                <a16:creationId xmlns:a16="http://schemas.microsoft.com/office/drawing/2014/main" id="{CD58E1CC-E6D8-FCF6-59DB-2988C82D88B4}"/>
              </a:ext>
            </a:extLst>
          </p:cNvPr>
          <p:cNvPicPr>
            <a:picLocks noChangeAspect="1"/>
          </p:cNvPicPr>
          <p:nvPr/>
        </p:nvPicPr>
        <p:blipFill>
          <a:blip r:embed="rId3"/>
          <a:srcRect t="-1" b="4910"/>
          <a:stretch>
            <a:fillRect/>
          </a:stretch>
        </p:blipFill>
        <p:spPr>
          <a:xfrm>
            <a:off x="2961027" y="4152837"/>
            <a:ext cx="2720941" cy="1784377"/>
          </a:xfrm>
          <a:prstGeom prst="rect">
            <a:avLst/>
          </a:prstGeom>
        </p:spPr>
      </p:pic>
      <p:pic>
        <p:nvPicPr>
          <p:cNvPr id="7" name="Image 6">
            <a:extLst>
              <a:ext uri="{FF2B5EF4-FFF2-40B4-BE49-F238E27FC236}">
                <a16:creationId xmlns:a16="http://schemas.microsoft.com/office/drawing/2014/main" id="{A901D975-5435-6111-5EC8-E8CF25EBD56A}"/>
              </a:ext>
            </a:extLst>
          </p:cNvPr>
          <p:cNvPicPr>
            <a:picLocks noChangeAspect="1"/>
          </p:cNvPicPr>
          <p:nvPr/>
        </p:nvPicPr>
        <p:blipFill>
          <a:blip r:embed="rId4"/>
          <a:stretch>
            <a:fillRect/>
          </a:stretch>
        </p:blipFill>
        <p:spPr>
          <a:xfrm>
            <a:off x="5951189" y="4682601"/>
            <a:ext cx="2673206" cy="1771529"/>
          </a:xfrm>
          <a:prstGeom prst="rect">
            <a:avLst/>
          </a:prstGeom>
        </p:spPr>
      </p:pic>
      <p:pic>
        <p:nvPicPr>
          <p:cNvPr id="8" name="Image 7">
            <a:extLst>
              <a:ext uri="{FF2B5EF4-FFF2-40B4-BE49-F238E27FC236}">
                <a16:creationId xmlns:a16="http://schemas.microsoft.com/office/drawing/2014/main" id="{E6C7C048-DDA7-C702-A1F9-240FC12D0F3C}"/>
              </a:ext>
            </a:extLst>
          </p:cNvPr>
          <p:cNvPicPr>
            <a:picLocks noChangeAspect="1"/>
          </p:cNvPicPr>
          <p:nvPr/>
        </p:nvPicPr>
        <p:blipFill>
          <a:blip r:embed="rId5"/>
          <a:stretch>
            <a:fillRect/>
          </a:stretch>
        </p:blipFill>
        <p:spPr>
          <a:xfrm>
            <a:off x="8877189" y="4682601"/>
            <a:ext cx="2567126" cy="1771529"/>
          </a:xfrm>
          <a:prstGeom prst="rect">
            <a:avLst/>
          </a:prstGeom>
        </p:spPr>
      </p:pic>
      <p:sp>
        <p:nvSpPr>
          <p:cNvPr id="9" name="Rectangle 8">
            <a:extLst>
              <a:ext uri="{FF2B5EF4-FFF2-40B4-BE49-F238E27FC236}">
                <a16:creationId xmlns:a16="http://schemas.microsoft.com/office/drawing/2014/main" id="{8C70DD58-ADDA-B5BB-DB0E-3D0BCCC0473C}"/>
              </a:ext>
            </a:extLst>
          </p:cNvPr>
          <p:cNvSpPr/>
          <p:nvPr/>
        </p:nvSpPr>
        <p:spPr>
          <a:xfrm>
            <a:off x="9583801" y="6457469"/>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3246279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0"/>
            <p:extLst>
              <p:ext uri="{D42A27DB-BD31-4B8C-83A1-F6EECF244321}">
                <p14:modId xmlns:p14="http://schemas.microsoft.com/office/powerpoint/2010/main" val="451562372"/>
              </p:ext>
            </p:extLst>
          </p:nvPr>
        </p:nvGraphicFramePr>
        <p:xfrm>
          <a:off x="7535366" y="1273830"/>
          <a:ext cx="4352894" cy="2155964"/>
        </p:xfrm>
        <a:graphic>
          <a:graphicData uri="http://schemas.openxmlformats.org/drawingml/2006/table">
            <a:tbl>
              <a:tblPr firstRow="1" firstCol="1" bandRow="1">
                <a:tableStyleId>{5C22544A-7EE6-4342-B048-85BDC9FD1C3A}</a:tableStyleId>
              </a:tblPr>
              <a:tblGrid>
                <a:gridCol w="1286344">
                  <a:extLst>
                    <a:ext uri="{9D8B030D-6E8A-4147-A177-3AD203B41FA5}">
                      <a16:colId xmlns:a16="http://schemas.microsoft.com/office/drawing/2014/main" val="20000"/>
                    </a:ext>
                  </a:extLst>
                </a:gridCol>
                <a:gridCol w="787885">
                  <a:extLst>
                    <a:ext uri="{9D8B030D-6E8A-4147-A177-3AD203B41FA5}">
                      <a16:colId xmlns:a16="http://schemas.microsoft.com/office/drawing/2014/main" val="20001"/>
                    </a:ext>
                  </a:extLst>
                </a:gridCol>
                <a:gridCol w="759555">
                  <a:extLst>
                    <a:ext uri="{9D8B030D-6E8A-4147-A177-3AD203B41FA5}">
                      <a16:colId xmlns:a16="http://schemas.microsoft.com/office/drawing/2014/main" val="20002"/>
                    </a:ext>
                  </a:extLst>
                </a:gridCol>
                <a:gridCol w="759555">
                  <a:extLst>
                    <a:ext uri="{9D8B030D-6E8A-4147-A177-3AD203B41FA5}">
                      <a16:colId xmlns:a16="http://schemas.microsoft.com/office/drawing/2014/main" val="20003"/>
                    </a:ext>
                  </a:extLst>
                </a:gridCol>
                <a:gridCol w="759555">
                  <a:extLst>
                    <a:ext uri="{9D8B030D-6E8A-4147-A177-3AD203B41FA5}">
                      <a16:colId xmlns:a16="http://schemas.microsoft.com/office/drawing/2014/main" val="20004"/>
                    </a:ext>
                  </a:extLst>
                </a:gridCol>
              </a:tblGrid>
              <a:tr h="211276">
                <a:tc rowSpan="2">
                  <a:txBody>
                    <a:bodyPr/>
                    <a:lstStyle/>
                    <a:p>
                      <a:pPr algn="ctr">
                        <a:lnSpc>
                          <a:spcPct val="115000"/>
                        </a:lnSpc>
                        <a:spcAft>
                          <a:spcPts val="0"/>
                        </a:spcAft>
                      </a:pPr>
                      <a:r>
                        <a:rPr lang="fr-FR" sz="1200" dirty="0">
                          <a:effectLst/>
                        </a:rPr>
                        <a:t> </a:t>
                      </a:r>
                      <a:endParaRPr lang="fr-FR" sz="1200" dirty="0">
                        <a:effectLst/>
                        <a:latin typeface="Calibri"/>
                        <a:ea typeface="Calibri"/>
                        <a:cs typeface="Times New Roman"/>
                      </a:endParaRPr>
                    </a:p>
                  </a:txBody>
                  <a:tcPr marL="44450" marR="44450" marT="0" marB="0" anchor="b"/>
                </a:tc>
                <a:tc gridSpan="2">
                  <a:txBody>
                    <a:bodyPr/>
                    <a:lstStyle/>
                    <a:p>
                      <a:pPr algn="ctr">
                        <a:lnSpc>
                          <a:spcPct val="115000"/>
                        </a:lnSpc>
                        <a:spcAft>
                          <a:spcPts val="0"/>
                        </a:spcAft>
                      </a:pPr>
                      <a:r>
                        <a:rPr lang="fr-FR" sz="1200" dirty="0">
                          <a:solidFill>
                            <a:schemeClr val="bg1"/>
                          </a:solidFill>
                          <a:effectLst/>
                        </a:rPr>
                        <a:t>DH</a:t>
                      </a:r>
                      <a:endParaRPr lang="fr-FR" sz="1200" dirty="0">
                        <a:solidFill>
                          <a:schemeClr val="bg1"/>
                        </a:solidFill>
                        <a:effectLst/>
                        <a:latin typeface="Calibri"/>
                        <a:ea typeface="Calibri"/>
                        <a:cs typeface="Times New Roman"/>
                      </a:endParaRPr>
                    </a:p>
                  </a:txBody>
                  <a:tcPr marL="44450" marR="44450" marT="0" marB="0" anchor="ctr"/>
                </a:tc>
                <a:tc hMerge="1">
                  <a:txBody>
                    <a:bodyPr/>
                    <a:lstStyle/>
                    <a:p>
                      <a:endParaRPr lang="fr-FR"/>
                    </a:p>
                  </a:txBody>
                  <a:tcPr/>
                </a:tc>
                <a:tc gridSpan="2">
                  <a:txBody>
                    <a:bodyPr/>
                    <a:lstStyle/>
                    <a:p>
                      <a:pPr algn="ctr">
                        <a:lnSpc>
                          <a:spcPct val="115000"/>
                        </a:lnSpc>
                        <a:spcAft>
                          <a:spcPts val="0"/>
                        </a:spcAft>
                      </a:pPr>
                      <a:r>
                        <a:rPr lang="fr-FR" sz="1200" dirty="0">
                          <a:effectLst/>
                        </a:rPr>
                        <a:t>D3S</a:t>
                      </a:r>
                      <a:endParaRPr lang="fr-FR" sz="1200" dirty="0">
                        <a:effectLst/>
                        <a:latin typeface="Calibri"/>
                        <a:ea typeface="Calibri"/>
                        <a:cs typeface="Times New Roman"/>
                      </a:endParaRPr>
                    </a:p>
                  </a:txBody>
                  <a:tcPr marL="44450" marR="44450" marT="0" marB="0" anchor="ctr"/>
                </a:tc>
                <a:tc hMerge="1">
                  <a:txBody>
                    <a:bodyPr/>
                    <a:lstStyle/>
                    <a:p>
                      <a:endParaRPr lang="fr-FR"/>
                    </a:p>
                  </a:txBody>
                  <a:tcPr/>
                </a:tc>
                <a:extLst>
                  <a:ext uri="{0D108BD9-81ED-4DB2-BD59-A6C34878D82A}">
                    <a16:rowId xmlns:a16="http://schemas.microsoft.com/office/drawing/2014/main" val="10000"/>
                  </a:ext>
                </a:extLst>
              </a:tr>
              <a:tr h="211276">
                <a:tc vMerge="1">
                  <a:txBody>
                    <a:bodyPr/>
                    <a:lstStyle/>
                    <a:p>
                      <a:endParaRPr lang="fr-FR"/>
                    </a:p>
                  </a:txBody>
                  <a:tcPr/>
                </a:tc>
                <a:tc>
                  <a:txBody>
                    <a:bodyPr/>
                    <a:lstStyle/>
                    <a:p>
                      <a:pPr algn="ctr">
                        <a:lnSpc>
                          <a:spcPct val="115000"/>
                        </a:lnSpc>
                        <a:spcAft>
                          <a:spcPts val="0"/>
                        </a:spcAft>
                      </a:pPr>
                      <a:r>
                        <a:rPr lang="fr-FR" sz="1200" dirty="0">
                          <a:solidFill>
                            <a:srgbClr val="814997"/>
                          </a:solidFill>
                          <a:effectLst/>
                        </a:rPr>
                        <a:t>Femmes</a:t>
                      </a:r>
                      <a:endParaRPr lang="fr-FR" sz="1200" dirty="0">
                        <a:solidFill>
                          <a:srgbClr val="814997"/>
                        </a:solidFill>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fr-FR" sz="1200" dirty="0">
                          <a:solidFill>
                            <a:srgbClr val="814997"/>
                          </a:solidFill>
                          <a:effectLst/>
                        </a:rPr>
                        <a:t>Hommes</a:t>
                      </a:r>
                      <a:endParaRPr lang="fr-FR" sz="1200" dirty="0">
                        <a:solidFill>
                          <a:srgbClr val="814997"/>
                        </a:solidFill>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fr-FR" sz="1200" dirty="0">
                          <a:solidFill>
                            <a:srgbClr val="005CA9"/>
                          </a:solidFill>
                          <a:effectLst/>
                        </a:rPr>
                        <a:t>Femmes</a:t>
                      </a:r>
                      <a:endParaRPr lang="fr-FR" sz="1200" dirty="0">
                        <a:solidFill>
                          <a:srgbClr val="005CA9"/>
                        </a:solidFill>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fr-FR" sz="1200" dirty="0">
                          <a:solidFill>
                            <a:srgbClr val="005CA9"/>
                          </a:solidFill>
                          <a:effectLst/>
                        </a:rPr>
                        <a:t>Hommes</a:t>
                      </a:r>
                      <a:endParaRPr lang="fr-FR" sz="1200" dirty="0">
                        <a:solidFill>
                          <a:srgbClr val="005CA9"/>
                        </a:solidFill>
                        <a:effectLst/>
                        <a:latin typeface="Calibri"/>
                        <a:ea typeface="Calibri"/>
                        <a:cs typeface="Times New Roman"/>
                      </a:endParaRPr>
                    </a:p>
                  </a:txBody>
                  <a:tcPr marL="44450" marR="44450" marT="0" marB="0" anchor="ctr"/>
                </a:tc>
                <a:extLst>
                  <a:ext uri="{0D108BD9-81ED-4DB2-BD59-A6C34878D82A}">
                    <a16:rowId xmlns:a16="http://schemas.microsoft.com/office/drawing/2014/main" val="10001"/>
                  </a:ext>
                </a:extLst>
              </a:tr>
              <a:tr h="433353">
                <a:tc>
                  <a:txBody>
                    <a:bodyPr/>
                    <a:lstStyle/>
                    <a:p>
                      <a:pPr>
                        <a:lnSpc>
                          <a:spcPct val="115000"/>
                        </a:lnSpc>
                        <a:spcAft>
                          <a:spcPts val="0"/>
                        </a:spcAft>
                      </a:pPr>
                      <a:r>
                        <a:rPr lang="fr-FR" sz="1200">
                          <a:effectLst/>
                        </a:rPr>
                        <a:t>Chefs d'établissement</a:t>
                      </a:r>
                      <a:endParaRPr lang="fr-FR" sz="12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99</a:t>
                      </a:r>
                      <a:endParaRPr lang="fr-FR" sz="12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235</a:t>
                      </a:r>
                      <a:endParaRPr lang="fr-FR" sz="12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latin typeface="Calibri"/>
                          <a:ea typeface="Calibri"/>
                          <a:cs typeface="Times New Roman"/>
                        </a:rPr>
                        <a:t>391</a:t>
                      </a:r>
                    </a:p>
                  </a:txBody>
                  <a:tcPr marL="44450" marR="44450" marT="0" marB="0" anchor="b"/>
                </a:tc>
                <a:tc>
                  <a:txBody>
                    <a:bodyPr/>
                    <a:lstStyle/>
                    <a:p>
                      <a:pPr algn="r">
                        <a:lnSpc>
                          <a:spcPct val="115000"/>
                        </a:lnSpc>
                        <a:spcAft>
                          <a:spcPts val="0"/>
                        </a:spcAft>
                      </a:pPr>
                      <a:r>
                        <a:rPr lang="fr-FR" sz="1200" dirty="0">
                          <a:solidFill>
                            <a:schemeClr val="tx1"/>
                          </a:solidFill>
                          <a:effectLst/>
                        </a:rPr>
                        <a:t>240</a:t>
                      </a:r>
                      <a:endParaRPr lang="fr-FR" sz="1200" dirty="0">
                        <a:solidFill>
                          <a:schemeClr val="tx1"/>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2"/>
                  </a:ext>
                </a:extLst>
              </a:tr>
              <a:tr h="433353">
                <a:tc>
                  <a:txBody>
                    <a:bodyPr/>
                    <a:lstStyle/>
                    <a:p>
                      <a:pPr>
                        <a:lnSpc>
                          <a:spcPct val="115000"/>
                        </a:lnSpc>
                        <a:spcAft>
                          <a:spcPts val="0"/>
                        </a:spcAft>
                      </a:pPr>
                      <a:r>
                        <a:rPr lang="fr-FR" sz="1200">
                          <a:effectLst/>
                        </a:rPr>
                        <a:t>Directeurs adjoints</a:t>
                      </a:r>
                      <a:endParaRPr lang="fr-FR" sz="12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1 212</a:t>
                      </a:r>
                      <a:endParaRPr lang="fr-FR" sz="12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928</a:t>
                      </a:r>
                      <a:endParaRPr lang="fr-FR" sz="12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370</a:t>
                      </a:r>
                      <a:endParaRPr lang="fr-FR" sz="12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134</a:t>
                      </a:r>
                      <a:endParaRPr lang="fr-FR" sz="1200" dirty="0">
                        <a:solidFill>
                          <a:schemeClr val="tx1"/>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3"/>
                  </a:ext>
                </a:extLst>
              </a:tr>
              <a:tr h="433353">
                <a:tc>
                  <a:txBody>
                    <a:bodyPr/>
                    <a:lstStyle/>
                    <a:p>
                      <a:pPr>
                        <a:lnSpc>
                          <a:spcPct val="115000"/>
                        </a:lnSpc>
                        <a:spcAft>
                          <a:spcPts val="0"/>
                        </a:spcAft>
                      </a:pPr>
                      <a:r>
                        <a:rPr lang="fr-FR" sz="1200">
                          <a:effectLst/>
                        </a:rPr>
                        <a:t>Effectif en établissement</a:t>
                      </a:r>
                      <a:endParaRPr lang="fr-FR" sz="12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1 311</a:t>
                      </a:r>
                      <a:endParaRPr lang="fr-FR" sz="12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1 163</a:t>
                      </a:r>
                      <a:endParaRPr lang="fr-FR" sz="12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latin typeface="Calibri"/>
                          <a:ea typeface="Calibri"/>
                          <a:cs typeface="Times New Roman"/>
                        </a:rPr>
                        <a:t>761</a:t>
                      </a:r>
                    </a:p>
                  </a:txBody>
                  <a:tcPr marL="44450" marR="44450" marT="0" marB="0" anchor="b"/>
                </a:tc>
                <a:tc>
                  <a:txBody>
                    <a:bodyPr/>
                    <a:lstStyle/>
                    <a:p>
                      <a:pPr algn="r">
                        <a:lnSpc>
                          <a:spcPct val="115000"/>
                        </a:lnSpc>
                        <a:spcAft>
                          <a:spcPts val="0"/>
                        </a:spcAft>
                      </a:pPr>
                      <a:r>
                        <a:rPr lang="fr-FR" sz="1200" dirty="0">
                          <a:solidFill>
                            <a:schemeClr val="tx1"/>
                          </a:solidFill>
                          <a:effectLst/>
                          <a:latin typeface="+mn-lt"/>
                          <a:ea typeface="+mn-ea"/>
                          <a:cs typeface="+mn-cs"/>
                        </a:rPr>
                        <a:t>374</a:t>
                      </a:r>
                      <a:endParaRPr lang="fr-FR" sz="1200" dirty="0">
                        <a:solidFill>
                          <a:schemeClr val="tx1"/>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4"/>
                  </a:ext>
                </a:extLst>
              </a:tr>
              <a:tr h="433353">
                <a:tc>
                  <a:txBody>
                    <a:bodyPr/>
                    <a:lstStyle/>
                    <a:p>
                      <a:pPr>
                        <a:lnSpc>
                          <a:spcPct val="115000"/>
                        </a:lnSpc>
                        <a:spcAft>
                          <a:spcPts val="0"/>
                        </a:spcAft>
                      </a:pPr>
                      <a:r>
                        <a:rPr lang="fr-FR" sz="1200" dirty="0">
                          <a:effectLst/>
                        </a:rPr>
                        <a:t>% chef d'établissement</a:t>
                      </a:r>
                      <a:endParaRPr lang="fr-FR" sz="12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b="1" dirty="0">
                          <a:solidFill>
                            <a:srgbClr val="814997"/>
                          </a:solidFill>
                          <a:effectLst/>
                        </a:rPr>
                        <a:t>7,6</a:t>
                      </a:r>
                      <a:endParaRPr lang="fr-FR" sz="1200" b="1" dirty="0">
                        <a:solidFill>
                          <a:srgbClr val="814997"/>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b="1" dirty="0">
                          <a:solidFill>
                            <a:srgbClr val="814997"/>
                          </a:solidFill>
                          <a:effectLst/>
                        </a:rPr>
                        <a:t>20,2</a:t>
                      </a:r>
                      <a:endParaRPr lang="fr-FR" sz="1200" b="1" dirty="0">
                        <a:solidFill>
                          <a:srgbClr val="814997"/>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b="1" dirty="0">
                          <a:solidFill>
                            <a:srgbClr val="005CA9"/>
                          </a:solidFill>
                          <a:effectLst/>
                        </a:rPr>
                        <a:t>51,4</a:t>
                      </a:r>
                      <a:endParaRPr lang="fr-FR" sz="1200" b="1" dirty="0">
                        <a:solidFill>
                          <a:srgbClr val="005CA9"/>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b="1" dirty="0">
                          <a:solidFill>
                            <a:srgbClr val="005CA9"/>
                          </a:solidFill>
                          <a:effectLst/>
                        </a:rPr>
                        <a:t>64,2</a:t>
                      </a:r>
                      <a:endParaRPr lang="fr-FR" sz="1200" b="1" dirty="0">
                        <a:solidFill>
                          <a:srgbClr val="005CA9"/>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5"/>
                  </a:ext>
                </a:extLst>
              </a:tr>
            </a:tbl>
          </a:graphicData>
        </a:graphic>
      </p:graphicFrame>
      <p:sp>
        <p:nvSpPr>
          <p:cNvPr id="5" name="Titre 3"/>
          <p:cNvSpPr>
            <a:spLocks noGrp="1"/>
          </p:cNvSpPr>
          <p:nvPr>
            <p:ph type="title"/>
          </p:nvPr>
        </p:nvSpPr>
        <p:spPr>
          <a:xfrm>
            <a:off x="406574" y="45418"/>
            <a:ext cx="11639822" cy="648073"/>
          </a:xfrm>
        </p:spPr>
        <p:txBody>
          <a:bodyPr>
            <a:noAutofit/>
          </a:bodyPr>
          <a:lstStyle/>
          <a:p>
            <a:r>
              <a:rPr lang="fr-FR" sz="2400" dirty="0">
                <a:solidFill>
                  <a:srgbClr val="005CA9"/>
                </a:solidFill>
              </a:rPr>
              <a:t>Emplois des directeurs en activité en établissement et en institut </a:t>
            </a:r>
            <a:r>
              <a:rPr lang="fr-FR" sz="2000" dirty="0">
                <a:solidFill>
                  <a:srgbClr val="005CA9"/>
                </a:solidFill>
              </a:rPr>
              <a:t>: Des hommes systématiquement davantage représentés sur les chefferies d’établissement et direction d’institut</a:t>
            </a:r>
          </a:p>
        </p:txBody>
      </p:sp>
      <p:graphicFrame>
        <p:nvGraphicFramePr>
          <p:cNvPr id="9" name="Espace réservé du contenu 8"/>
          <p:cNvGraphicFramePr>
            <a:graphicFrameLocks noGrp="1"/>
          </p:cNvGraphicFramePr>
          <p:nvPr>
            <p:ph idx="1"/>
            <p:extLst>
              <p:ext uri="{D42A27DB-BD31-4B8C-83A1-F6EECF244321}">
                <p14:modId xmlns:p14="http://schemas.microsoft.com/office/powerpoint/2010/main" val="4094008620"/>
              </p:ext>
            </p:extLst>
          </p:nvPr>
        </p:nvGraphicFramePr>
        <p:xfrm>
          <a:off x="7302887" y="3938125"/>
          <a:ext cx="4743509" cy="2069331"/>
        </p:xfrm>
        <a:graphic>
          <a:graphicData uri="http://schemas.openxmlformats.org/drawingml/2006/table">
            <a:tbl>
              <a:tblPr firstRow="1" firstCol="1" bandRow="1">
                <a:tableStyleId>{5C22544A-7EE6-4342-B048-85BDC9FD1C3A}</a:tableStyleId>
              </a:tblPr>
              <a:tblGrid>
                <a:gridCol w="1228398">
                  <a:extLst>
                    <a:ext uri="{9D8B030D-6E8A-4147-A177-3AD203B41FA5}">
                      <a16:colId xmlns:a16="http://schemas.microsoft.com/office/drawing/2014/main" val="20000"/>
                    </a:ext>
                  </a:extLst>
                </a:gridCol>
                <a:gridCol w="2115387">
                  <a:extLst>
                    <a:ext uri="{9D8B030D-6E8A-4147-A177-3AD203B41FA5}">
                      <a16:colId xmlns:a16="http://schemas.microsoft.com/office/drawing/2014/main" val="4077003109"/>
                    </a:ext>
                  </a:extLst>
                </a:gridCol>
                <a:gridCol w="689919">
                  <a:extLst>
                    <a:ext uri="{9D8B030D-6E8A-4147-A177-3AD203B41FA5}">
                      <a16:colId xmlns:a16="http://schemas.microsoft.com/office/drawing/2014/main" val="20002"/>
                    </a:ext>
                  </a:extLst>
                </a:gridCol>
                <a:gridCol w="709805">
                  <a:extLst>
                    <a:ext uri="{9D8B030D-6E8A-4147-A177-3AD203B41FA5}">
                      <a16:colId xmlns:a16="http://schemas.microsoft.com/office/drawing/2014/main" val="20003"/>
                    </a:ext>
                  </a:extLst>
                </a:gridCol>
              </a:tblGrid>
              <a:tr h="204127">
                <a:tc gridSpan="2">
                  <a:txBody>
                    <a:bodyPr/>
                    <a:lstStyle/>
                    <a:p>
                      <a:pPr algn="ctr">
                        <a:lnSpc>
                          <a:spcPct val="115000"/>
                        </a:lnSpc>
                        <a:spcAft>
                          <a:spcPts val="0"/>
                        </a:spcAft>
                      </a:pPr>
                      <a:r>
                        <a:rPr lang="fr-FR" sz="1200" dirty="0">
                          <a:effectLst/>
                        </a:rPr>
                        <a:t>Directeurs des soins</a:t>
                      </a:r>
                      <a:endParaRPr lang="fr-FR" sz="1100" dirty="0">
                        <a:effectLst/>
                        <a:latin typeface="Calibri"/>
                        <a:ea typeface="Calibri"/>
                        <a:cs typeface="Times New Roman"/>
                      </a:endParaRPr>
                    </a:p>
                  </a:txBody>
                  <a:tcPr marL="44450" marR="44450" marT="0" marB="0" anchor="b"/>
                </a:tc>
                <a:tc hMerge="1">
                  <a:txBody>
                    <a:bodyPr/>
                    <a:lstStyle/>
                    <a:p>
                      <a:endParaRPr lang="fr-FR"/>
                    </a:p>
                  </a:txBody>
                  <a:tcPr/>
                </a:tc>
                <a:tc>
                  <a:txBody>
                    <a:bodyPr/>
                    <a:lstStyle/>
                    <a:p>
                      <a:pPr algn="ctr">
                        <a:lnSpc>
                          <a:spcPct val="115000"/>
                        </a:lnSpc>
                        <a:spcAft>
                          <a:spcPts val="0"/>
                        </a:spcAft>
                      </a:pPr>
                      <a:r>
                        <a:rPr lang="fr-FR" sz="1100" dirty="0">
                          <a:solidFill>
                            <a:srgbClr val="0BBBEF"/>
                          </a:solidFill>
                          <a:effectLst/>
                        </a:rPr>
                        <a:t>Femmes</a:t>
                      </a:r>
                      <a:endParaRPr lang="fr-FR" sz="1100" dirty="0">
                        <a:solidFill>
                          <a:srgbClr val="0BBBEF"/>
                        </a:solidFill>
                        <a:effectLst/>
                        <a:latin typeface="Calibri"/>
                        <a:ea typeface="Calibri"/>
                        <a:cs typeface="Times New Roman"/>
                      </a:endParaRPr>
                    </a:p>
                  </a:txBody>
                  <a:tcPr marL="44450" marR="44450" marT="0" marB="0" anchor="ctr">
                    <a:solidFill>
                      <a:schemeClr val="bg1">
                        <a:lumMod val="85000"/>
                      </a:schemeClr>
                    </a:solidFill>
                  </a:tcPr>
                </a:tc>
                <a:tc>
                  <a:txBody>
                    <a:bodyPr/>
                    <a:lstStyle/>
                    <a:p>
                      <a:pPr algn="ctr">
                        <a:lnSpc>
                          <a:spcPct val="115000"/>
                        </a:lnSpc>
                        <a:spcAft>
                          <a:spcPts val="0"/>
                        </a:spcAft>
                      </a:pPr>
                      <a:r>
                        <a:rPr lang="fr-FR" sz="1100" dirty="0">
                          <a:solidFill>
                            <a:srgbClr val="0BBBEF"/>
                          </a:solidFill>
                          <a:effectLst/>
                        </a:rPr>
                        <a:t>Hommes</a:t>
                      </a:r>
                      <a:endParaRPr lang="fr-FR" sz="1100" dirty="0">
                        <a:solidFill>
                          <a:srgbClr val="0BBBEF"/>
                        </a:solidFill>
                        <a:effectLst/>
                        <a:latin typeface="Calibri"/>
                        <a:ea typeface="Calibri"/>
                        <a:cs typeface="Times New Roman"/>
                      </a:endParaRPr>
                    </a:p>
                  </a:txBody>
                  <a:tcPr marL="44450" marR="44450" marT="0" marB="0" anchor="ctr">
                    <a:solidFill>
                      <a:schemeClr val="bg1">
                        <a:lumMod val="85000"/>
                      </a:schemeClr>
                    </a:solidFill>
                  </a:tcPr>
                </a:tc>
                <a:extLst>
                  <a:ext uri="{0D108BD9-81ED-4DB2-BD59-A6C34878D82A}">
                    <a16:rowId xmlns:a16="http://schemas.microsoft.com/office/drawing/2014/main" val="10000"/>
                  </a:ext>
                </a:extLst>
              </a:tr>
              <a:tr h="205378">
                <a:tc rowSpan="2">
                  <a:txBody>
                    <a:bodyPr/>
                    <a:lstStyle/>
                    <a:p>
                      <a:pPr algn="ctr">
                        <a:lnSpc>
                          <a:spcPct val="115000"/>
                        </a:lnSpc>
                        <a:spcAft>
                          <a:spcPts val="0"/>
                        </a:spcAft>
                      </a:pPr>
                      <a:r>
                        <a:rPr lang="fr-FR" sz="1200" dirty="0">
                          <a:effectLst/>
                        </a:rPr>
                        <a:t>En établissement</a:t>
                      </a:r>
                      <a:endParaRPr lang="fr-FR" sz="1100" dirty="0">
                        <a:effectLst/>
                        <a:latin typeface="Calibri"/>
                        <a:ea typeface="Calibri"/>
                        <a:cs typeface="Times New Roman"/>
                      </a:endParaRPr>
                    </a:p>
                  </a:txBody>
                  <a:tcPr marL="44450" marR="44450" marT="0" marB="0" anchor="ctr"/>
                </a:tc>
                <a:tc>
                  <a:txBody>
                    <a:bodyPr/>
                    <a:lstStyle/>
                    <a:p>
                      <a:pPr>
                        <a:lnSpc>
                          <a:spcPct val="115000"/>
                        </a:lnSpc>
                        <a:spcAft>
                          <a:spcPts val="0"/>
                        </a:spcAft>
                      </a:pPr>
                      <a:r>
                        <a:rPr lang="fr-FR" sz="1200" dirty="0">
                          <a:effectLst/>
                        </a:rPr>
                        <a:t>Coordonnateurs</a:t>
                      </a:r>
                      <a:endParaRPr lang="fr-FR" sz="11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241</a:t>
                      </a:r>
                      <a:endParaRPr lang="fr-FR" sz="11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latin typeface="Calibri"/>
                          <a:ea typeface="Calibri"/>
                          <a:cs typeface="Times New Roman"/>
                        </a:rPr>
                        <a:t>68</a:t>
                      </a:r>
                      <a:endParaRPr lang="fr-FR" sz="1100" dirty="0">
                        <a:solidFill>
                          <a:schemeClr val="tx1"/>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1"/>
                  </a:ext>
                </a:extLst>
              </a:tr>
              <a:tr h="216906">
                <a:tc vMerge="1">
                  <a:txBody>
                    <a:bodyPr/>
                    <a:lstStyle/>
                    <a:p>
                      <a:endParaRPr lang="fr-FR"/>
                    </a:p>
                  </a:txBody>
                  <a:tcPr/>
                </a:tc>
                <a:tc>
                  <a:txBody>
                    <a:bodyPr/>
                    <a:lstStyle/>
                    <a:p>
                      <a:pPr>
                        <a:lnSpc>
                          <a:spcPct val="115000"/>
                        </a:lnSpc>
                        <a:spcAft>
                          <a:spcPts val="0"/>
                        </a:spcAft>
                      </a:pPr>
                      <a:r>
                        <a:rPr lang="fr-FR" sz="1200">
                          <a:effectLst/>
                        </a:rPr>
                        <a:t>DS non coordonnateurs</a:t>
                      </a:r>
                      <a:endParaRPr lang="fr-FR" sz="11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88</a:t>
                      </a:r>
                      <a:endParaRPr lang="fr-FR" sz="11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46</a:t>
                      </a:r>
                      <a:endParaRPr lang="fr-FR" sz="1100" dirty="0">
                        <a:solidFill>
                          <a:schemeClr val="tx1"/>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2"/>
                  </a:ext>
                </a:extLst>
              </a:tr>
              <a:tr h="204127">
                <a:tc gridSpan="2">
                  <a:txBody>
                    <a:bodyPr/>
                    <a:lstStyle/>
                    <a:p>
                      <a:pPr algn="ctr">
                        <a:lnSpc>
                          <a:spcPct val="115000"/>
                        </a:lnSpc>
                        <a:spcAft>
                          <a:spcPts val="0"/>
                        </a:spcAft>
                      </a:pPr>
                      <a:r>
                        <a:rPr lang="fr-FR" sz="1200">
                          <a:effectLst/>
                        </a:rPr>
                        <a:t>Ensemble en établissement</a:t>
                      </a:r>
                      <a:endParaRPr lang="fr-FR" sz="1100">
                        <a:effectLst/>
                        <a:latin typeface="Calibri"/>
                        <a:ea typeface="Calibri"/>
                        <a:cs typeface="Times New Roman"/>
                      </a:endParaRPr>
                    </a:p>
                  </a:txBody>
                  <a:tcPr marL="44450" marR="44450" marT="0" marB="0" anchor="b"/>
                </a:tc>
                <a:tc hMerge="1">
                  <a:txBody>
                    <a:bodyPr/>
                    <a:lstStyle/>
                    <a:p>
                      <a:endParaRPr lang="fr-FR"/>
                    </a:p>
                  </a:txBody>
                  <a:tcPr/>
                </a:tc>
                <a:tc>
                  <a:txBody>
                    <a:bodyPr/>
                    <a:lstStyle/>
                    <a:p>
                      <a:pPr algn="r">
                        <a:lnSpc>
                          <a:spcPct val="115000"/>
                        </a:lnSpc>
                        <a:spcAft>
                          <a:spcPts val="0"/>
                        </a:spcAft>
                      </a:pPr>
                      <a:r>
                        <a:rPr lang="fr-FR" sz="1200" dirty="0">
                          <a:solidFill>
                            <a:schemeClr val="tx1"/>
                          </a:solidFill>
                          <a:effectLst/>
                        </a:rPr>
                        <a:t>329</a:t>
                      </a:r>
                      <a:endParaRPr lang="fr-FR" sz="11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114</a:t>
                      </a:r>
                      <a:endParaRPr lang="fr-FR" sz="1100" dirty="0">
                        <a:solidFill>
                          <a:schemeClr val="tx1"/>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3"/>
                  </a:ext>
                </a:extLst>
              </a:tr>
              <a:tr h="204127">
                <a:tc gridSpan="2">
                  <a:txBody>
                    <a:bodyPr/>
                    <a:lstStyle/>
                    <a:p>
                      <a:pPr>
                        <a:lnSpc>
                          <a:spcPct val="115000"/>
                        </a:lnSpc>
                        <a:spcAft>
                          <a:spcPts val="0"/>
                        </a:spcAft>
                      </a:pPr>
                      <a:r>
                        <a:rPr lang="fr-FR" sz="1200" dirty="0">
                          <a:effectLst/>
                        </a:rPr>
                        <a:t>% coordonnateurs en établissement</a:t>
                      </a:r>
                      <a:endParaRPr lang="fr-FR" sz="1100" dirty="0">
                        <a:effectLst/>
                        <a:latin typeface="Calibri"/>
                        <a:ea typeface="Calibri"/>
                        <a:cs typeface="Times New Roman"/>
                      </a:endParaRPr>
                    </a:p>
                  </a:txBody>
                  <a:tcPr marL="44450" marR="44450" marT="0" marB="0" anchor="ctr"/>
                </a:tc>
                <a:tc hMerge="1">
                  <a:txBody>
                    <a:bodyPr/>
                    <a:lstStyle/>
                    <a:p>
                      <a:endParaRPr lang="fr-FR"/>
                    </a:p>
                  </a:txBody>
                  <a:tcPr/>
                </a:tc>
                <a:tc>
                  <a:txBody>
                    <a:bodyPr/>
                    <a:lstStyle/>
                    <a:p>
                      <a:pPr algn="r">
                        <a:lnSpc>
                          <a:spcPct val="115000"/>
                        </a:lnSpc>
                        <a:spcAft>
                          <a:spcPts val="0"/>
                        </a:spcAft>
                      </a:pPr>
                      <a:r>
                        <a:rPr lang="fr-FR" sz="1200" b="1" dirty="0">
                          <a:solidFill>
                            <a:schemeClr val="tx1"/>
                          </a:solidFill>
                          <a:effectLst/>
                        </a:rPr>
                        <a:t>73,3</a:t>
                      </a:r>
                      <a:endParaRPr lang="fr-FR" sz="1100" b="1"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b="1" dirty="0">
                          <a:solidFill>
                            <a:schemeClr val="tx1"/>
                          </a:solidFill>
                          <a:effectLst/>
                        </a:rPr>
                        <a:t>59,6</a:t>
                      </a:r>
                      <a:endParaRPr lang="fr-FR" sz="1100" b="1" dirty="0">
                        <a:solidFill>
                          <a:schemeClr val="tx1"/>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4"/>
                  </a:ext>
                </a:extLst>
              </a:tr>
              <a:tr h="422285">
                <a:tc rowSpan="2">
                  <a:txBody>
                    <a:bodyPr/>
                    <a:lstStyle/>
                    <a:p>
                      <a:pPr algn="ctr">
                        <a:lnSpc>
                          <a:spcPct val="115000"/>
                        </a:lnSpc>
                        <a:spcAft>
                          <a:spcPts val="0"/>
                        </a:spcAft>
                      </a:pPr>
                      <a:r>
                        <a:rPr lang="fr-FR" sz="1200" dirty="0">
                          <a:effectLst/>
                        </a:rPr>
                        <a:t>En institut</a:t>
                      </a:r>
                      <a:endParaRPr lang="fr-FR" sz="1100" dirty="0">
                        <a:effectLst/>
                        <a:latin typeface="Calibri"/>
                        <a:ea typeface="Calibri"/>
                        <a:cs typeface="Times New Roman"/>
                      </a:endParaRPr>
                    </a:p>
                  </a:txBody>
                  <a:tcPr marL="44450" marR="44450" marT="0" marB="0" anchor="ctr"/>
                </a:tc>
                <a:tc>
                  <a:txBody>
                    <a:bodyPr/>
                    <a:lstStyle/>
                    <a:p>
                      <a:pPr>
                        <a:lnSpc>
                          <a:spcPct val="115000"/>
                        </a:lnSpc>
                        <a:spcAft>
                          <a:spcPts val="0"/>
                        </a:spcAft>
                      </a:pPr>
                      <a:r>
                        <a:rPr lang="fr-FR" sz="1200" dirty="0">
                          <a:effectLst/>
                        </a:rPr>
                        <a:t>Directeurs / Coordonnateurs d’instituts</a:t>
                      </a:r>
                      <a:endParaRPr lang="fr-FR" sz="11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latin typeface="Calibri"/>
                          <a:ea typeface="Calibri"/>
                          <a:cs typeface="Times New Roman"/>
                        </a:rPr>
                        <a:t>79</a:t>
                      </a:r>
                      <a:endParaRPr lang="fr-FR" sz="11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30</a:t>
                      </a:r>
                      <a:endParaRPr lang="fr-FR" sz="1100" dirty="0">
                        <a:solidFill>
                          <a:schemeClr val="tx1"/>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5"/>
                  </a:ext>
                </a:extLst>
              </a:tr>
              <a:tr h="204127">
                <a:tc vMerge="1">
                  <a:txBody>
                    <a:bodyPr/>
                    <a:lstStyle/>
                    <a:p>
                      <a:endParaRPr lang="fr-FR"/>
                    </a:p>
                  </a:txBody>
                  <a:tcPr/>
                </a:tc>
                <a:tc>
                  <a:txBody>
                    <a:bodyPr/>
                    <a:lstStyle/>
                    <a:p>
                      <a:pPr>
                        <a:lnSpc>
                          <a:spcPct val="115000"/>
                        </a:lnSpc>
                        <a:spcAft>
                          <a:spcPts val="0"/>
                        </a:spcAft>
                      </a:pPr>
                      <a:r>
                        <a:rPr lang="fr-FR" sz="1200" dirty="0">
                          <a:effectLst/>
                        </a:rPr>
                        <a:t>Directeurs d’un institut</a:t>
                      </a:r>
                      <a:endParaRPr lang="fr-FR" sz="11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44</a:t>
                      </a:r>
                      <a:endParaRPr lang="fr-FR" sz="11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10</a:t>
                      </a:r>
                      <a:endParaRPr lang="fr-FR" sz="1100" dirty="0">
                        <a:solidFill>
                          <a:schemeClr val="tx1"/>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6"/>
                  </a:ext>
                </a:extLst>
              </a:tr>
              <a:tr h="204127">
                <a:tc gridSpan="2">
                  <a:txBody>
                    <a:bodyPr/>
                    <a:lstStyle/>
                    <a:p>
                      <a:pPr algn="ctr">
                        <a:lnSpc>
                          <a:spcPct val="115000"/>
                        </a:lnSpc>
                        <a:spcAft>
                          <a:spcPts val="0"/>
                        </a:spcAft>
                      </a:pPr>
                      <a:r>
                        <a:rPr lang="fr-FR" sz="1200">
                          <a:effectLst/>
                        </a:rPr>
                        <a:t>Ensemble en institut</a:t>
                      </a:r>
                      <a:endParaRPr lang="fr-FR" sz="1100">
                        <a:effectLst/>
                        <a:latin typeface="Calibri"/>
                        <a:ea typeface="Calibri"/>
                        <a:cs typeface="Times New Roman"/>
                      </a:endParaRPr>
                    </a:p>
                  </a:txBody>
                  <a:tcPr marL="44450" marR="44450" marT="0" marB="0" anchor="b"/>
                </a:tc>
                <a:tc hMerge="1">
                  <a:txBody>
                    <a:bodyPr/>
                    <a:lstStyle/>
                    <a:p>
                      <a:endParaRPr lang="fr-FR"/>
                    </a:p>
                  </a:txBody>
                  <a:tcPr/>
                </a:tc>
                <a:tc>
                  <a:txBody>
                    <a:bodyPr/>
                    <a:lstStyle/>
                    <a:p>
                      <a:pPr algn="r">
                        <a:lnSpc>
                          <a:spcPct val="115000"/>
                        </a:lnSpc>
                        <a:spcAft>
                          <a:spcPts val="0"/>
                        </a:spcAft>
                      </a:pPr>
                      <a:r>
                        <a:rPr lang="fr-FR" sz="1200" dirty="0">
                          <a:solidFill>
                            <a:schemeClr val="tx1"/>
                          </a:solidFill>
                          <a:effectLst/>
                        </a:rPr>
                        <a:t>123</a:t>
                      </a:r>
                      <a:endParaRPr lang="fr-FR" sz="1100"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dirty="0">
                          <a:solidFill>
                            <a:schemeClr val="tx1"/>
                          </a:solidFill>
                          <a:effectLst/>
                        </a:rPr>
                        <a:t>40</a:t>
                      </a:r>
                      <a:endParaRPr lang="fr-FR" sz="1100" dirty="0">
                        <a:solidFill>
                          <a:schemeClr val="tx1"/>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7"/>
                  </a:ext>
                </a:extLst>
              </a:tr>
              <a:tr h="204127">
                <a:tc gridSpan="2">
                  <a:txBody>
                    <a:bodyPr/>
                    <a:lstStyle/>
                    <a:p>
                      <a:pPr>
                        <a:lnSpc>
                          <a:spcPct val="115000"/>
                        </a:lnSpc>
                        <a:spcAft>
                          <a:spcPts val="0"/>
                        </a:spcAft>
                      </a:pPr>
                      <a:r>
                        <a:rPr lang="fr-FR" sz="1200" dirty="0">
                          <a:effectLst/>
                        </a:rPr>
                        <a:t>% coordonnateurs/directeurs en institut</a:t>
                      </a:r>
                      <a:endParaRPr lang="fr-FR" sz="1100" dirty="0">
                        <a:effectLst/>
                        <a:latin typeface="Calibri"/>
                        <a:ea typeface="Calibri"/>
                        <a:cs typeface="Times New Roman"/>
                      </a:endParaRPr>
                    </a:p>
                  </a:txBody>
                  <a:tcPr marL="44450" marR="44450" marT="0" marB="0" anchor="ctr"/>
                </a:tc>
                <a:tc hMerge="1">
                  <a:txBody>
                    <a:bodyPr/>
                    <a:lstStyle/>
                    <a:p>
                      <a:endParaRPr lang="fr-FR"/>
                    </a:p>
                  </a:txBody>
                  <a:tcPr/>
                </a:tc>
                <a:tc>
                  <a:txBody>
                    <a:bodyPr/>
                    <a:lstStyle/>
                    <a:p>
                      <a:pPr algn="r">
                        <a:lnSpc>
                          <a:spcPct val="115000"/>
                        </a:lnSpc>
                        <a:spcAft>
                          <a:spcPts val="0"/>
                        </a:spcAft>
                      </a:pPr>
                      <a:r>
                        <a:rPr lang="fr-FR" sz="1200" b="1" dirty="0">
                          <a:solidFill>
                            <a:schemeClr val="tx1"/>
                          </a:solidFill>
                          <a:effectLst/>
                        </a:rPr>
                        <a:t>64,2</a:t>
                      </a:r>
                      <a:endParaRPr lang="fr-FR" sz="1100" b="1" dirty="0">
                        <a:solidFill>
                          <a:schemeClr val="tx1"/>
                        </a:solidFill>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200" b="1" dirty="0">
                          <a:solidFill>
                            <a:schemeClr val="tx1"/>
                          </a:solidFill>
                          <a:effectLst/>
                        </a:rPr>
                        <a:t>75,0</a:t>
                      </a:r>
                      <a:endParaRPr lang="fr-FR" sz="1100" b="1" dirty="0">
                        <a:solidFill>
                          <a:schemeClr val="tx1"/>
                        </a:solidFill>
                        <a:effectLst/>
                        <a:latin typeface="Calibri"/>
                        <a:ea typeface="Calibri"/>
                        <a:cs typeface="Times New Roman"/>
                      </a:endParaRPr>
                    </a:p>
                  </a:txBody>
                  <a:tcPr marL="44450" marR="44450" marT="0" marB="0" anchor="b"/>
                </a:tc>
                <a:extLst>
                  <a:ext uri="{0D108BD9-81ED-4DB2-BD59-A6C34878D82A}">
                    <a16:rowId xmlns:a16="http://schemas.microsoft.com/office/drawing/2014/main" val="10008"/>
                  </a:ext>
                </a:extLst>
              </a:tr>
            </a:tbl>
          </a:graphicData>
        </a:graphic>
      </p:graphicFrame>
      <p:sp>
        <p:nvSpPr>
          <p:cNvPr id="10" name="ZoneTexte 9"/>
          <p:cNvSpPr txBox="1"/>
          <p:nvPr/>
        </p:nvSpPr>
        <p:spPr>
          <a:xfrm>
            <a:off x="318111" y="621482"/>
            <a:ext cx="6984775" cy="1877437"/>
          </a:xfrm>
          <a:prstGeom prst="rect">
            <a:avLst/>
          </a:prstGeom>
          <a:noFill/>
        </p:spPr>
        <p:txBody>
          <a:bodyPr wrap="square" rtlCol="0">
            <a:spAutoFit/>
          </a:bodyPr>
          <a:lstStyle/>
          <a:p>
            <a:endParaRPr lang="fr-FR" sz="1000" b="1" dirty="0">
              <a:solidFill>
                <a:schemeClr val="accent1">
                  <a:lumMod val="60000"/>
                  <a:lumOff val="40000"/>
                </a:schemeClr>
              </a:solidFill>
            </a:endParaRPr>
          </a:p>
          <a:p>
            <a:pPr marL="342900" indent="-342900">
              <a:buFont typeface="Wingdings" panose="05000000000000000000" pitchFamily="2" charset="2"/>
              <a:buChar char="§"/>
            </a:pPr>
            <a:r>
              <a:rPr lang="fr-FR" sz="2000" b="1" dirty="0">
                <a:solidFill>
                  <a:srgbClr val="814997"/>
                </a:solidFill>
              </a:rPr>
              <a:t>13,5 % </a:t>
            </a:r>
            <a:r>
              <a:rPr lang="fr-FR" sz="2000" dirty="0"/>
              <a:t>(13,7 % en 2023)</a:t>
            </a:r>
            <a:r>
              <a:rPr lang="fr-FR" sz="2000" b="1" dirty="0"/>
              <a:t> </a:t>
            </a:r>
            <a:r>
              <a:rPr lang="fr-FR" sz="2000" b="1" dirty="0">
                <a:solidFill>
                  <a:srgbClr val="814997"/>
                </a:solidFill>
              </a:rPr>
              <a:t>des DH sont chefs d’établissement :</a:t>
            </a:r>
          </a:p>
          <a:p>
            <a:endParaRPr lang="fr-FR" sz="300" dirty="0"/>
          </a:p>
          <a:p>
            <a:pPr marL="887151" lvl="1" indent="-342900">
              <a:buFont typeface="Wingdings" panose="05000000000000000000" pitchFamily="2" charset="2"/>
              <a:buChar char="Ø"/>
            </a:pPr>
            <a:r>
              <a:rPr lang="fr-FR" sz="1900" b="1" dirty="0">
                <a:solidFill>
                  <a:srgbClr val="814997"/>
                </a:solidFill>
              </a:rPr>
              <a:t>20,2 %</a:t>
            </a:r>
            <a:r>
              <a:rPr lang="fr-FR" dirty="0">
                <a:solidFill>
                  <a:srgbClr val="814997"/>
                </a:solidFill>
              </a:rPr>
              <a:t> </a:t>
            </a:r>
            <a:r>
              <a:rPr lang="fr-FR" dirty="0"/>
              <a:t>des directeurs d’hôpital hommes sont chefs d’établissement, contre </a:t>
            </a:r>
            <a:r>
              <a:rPr lang="fr-FR" sz="1900" b="1" dirty="0">
                <a:solidFill>
                  <a:srgbClr val="814997"/>
                </a:solidFill>
              </a:rPr>
              <a:t>7,6 %</a:t>
            </a:r>
            <a:r>
              <a:rPr lang="fr-FR" dirty="0"/>
              <a:t> des directrices d’hôpital. </a:t>
            </a:r>
          </a:p>
        </p:txBody>
      </p:sp>
      <p:sp>
        <p:nvSpPr>
          <p:cNvPr id="11" name="ZoneTexte 10"/>
          <p:cNvSpPr txBox="1"/>
          <p:nvPr/>
        </p:nvSpPr>
        <p:spPr>
          <a:xfrm>
            <a:off x="302153" y="2421682"/>
            <a:ext cx="7056783" cy="1400383"/>
          </a:xfrm>
          <a:prstGeom prst="rect">
            <a:avLst/>
          </a:prstGeom>
          <a:noFill/>
        </p:spPr>
        <p:txBody>
          <a:bodyPr wrap="square" rtlCol="0">
            <a:spAutoFit/>
          </a:bodyPr>
          <a:lstStyle/>
          <a:p>
            <a:pPr marL="342900" indent="-342900">
              <a:buFont typeface="Wingdings" panose="05000000000000000000" pitchFamily="2" charset="2"/>
              <a:buChar char="§"/>
            </a:pPr>
            <a:r>
              <a:rPr lang="fr-FR" sz="2000" b="1" dirty="0">
                <a:solidFill>
                  <a:srgbClr val="005CA9"/>
                </a:solidFill>
              </a:rPr>
              <a:t>55,6 % </a:t>
            </a:r>
            <a:r>
              <a:rPr lang="fr-FR" sz="2000" dirty="0"/>
              <a:t>(57,2 % en 2023) </a:t>
            </a:r>
            <a:r>
              <a:rPr lang="fr-FR" sz="2000" b="1" dirty="0">
                <a:solidFill>
                  <a:srgbClr val="005CA9"/>
                </a:solidFill>
              </a:rPr>
              <a:t>des D3S sont chefs d’établissement :</a:t>
            </a:r>
          </a:p>
          <a:p>
            <a:endParaRPr lang="fr-FR" sz="300" b="1" dirty="0">
              <a:solidFill>
                <a:schemeClr val="accent1">
                  <a:lumMod val="60000"/>
                  <a:lumOff val="40000"/>
                </a:schemeClr>
              </a:solidFill>
            </a:endParaRPr>
          </a:p>
          <a:p>
            <a:pPr marL="887151" lvl="1" indent="-342900">
              <a:buFont typeface="Wingdings" panose="05000000000000000000" pitchFamily="2" charset="2"/>
              <a:buChar char="Ø"/>
            </a:pPr>
            <a:r>
              <a:rPr lang="fr-FR" sz="1900" b="1" dirty="0">
                <a:solidFill>
                  <a:srgbClr val="005CA9"/>
                </a:solidFill>
              </a:rPr>
              <a:t>64,2 %</a:t>
            </a:r>
            <a:r>
              <a:rPr lang="fr-FR" sz="1900" dirty="0">
                <a:solidFill>
                  <a:srgbClr val="005CA9"/>
                </a:solidFill>
              </a:rPr>
              <a:t> </a:t>
            </a:r>
            <a:r>
              <a:rPr lang="fr-FR" dirty="0"/>
              <a:t>des D3S hommes sont chefs d’établissement, contre </a:t>
            </a:r>
            <a:r>
              <a:rPr lang="fr-FR" sz="1900" b="1" dirty="0">
                <a:solidFill>
                  <a:srgbClr val="005CA9"/>
                </a:solidFill>
              </a:rPr>
              <a:t>51,4 %</a:t>
            </a:r>
            <a:r>
              <a:rPr lang="fr-FR" dirty="0">
                <a:solidFill>
                  <a:srgbClr val="005CA9"/>
                </a:solidFill>
              </a:rPr>
              <a:t> </a:t>
            </a:r>
            <a:r>
              <a:rPr lang="fr-FR" dirty="0"/>
              <a:t>des D3S femmes. </a:t>
            </a:r>
          </a:p>
        </p:txBody>
      </p:sp>
      <p:sp>
        <p:nvSpPr>
          <p:cNvPr id="12" name="ZoneTexte 11"/>
          <p:cNvSpPr txBox="1"/>
          <p:nvPr/>
        </p:nvSpPr>
        <p:spPr>
          <a:xfrm>
            <a:off x="318111" y="3717826"/>
            <a:ext cx="6768752" cy="2646878"/>
          </a:xfrm>
          <a:prstGeom prst="rect">
            <a:avLst/>
          </a:prstGeom>
          <a:noFill/>
        </p:spPr>
        <p:txBody>
          <a:bodyPr wrap="square" rtlCol="0">
            <a:spAutoFit/>
          </a:bodyPr>
          <a:lstStyle/>
          <a:p>
            <a:pPr marL="0" lvl="1" algn="just"/>
            <a:r>
              <a:rPr lang="fr-FR" sz="2000" b="1" dirty="0"/>
              <a:t>Chez les </a:t>
            </a:r>
            <a:r>
              <a:rPr lang="fr-FR" sz="2000" b="1" dirty="0">
                <a:solidFill>
                  <a:srgbClr val="0BBBEF"/>
                </a:solidFill>
              </a:rPr>
              <a:t>DS :</a:t>
            </a:r>
          </a:p>
          <a:p>
            <a:pPr marL="0" lvl="1" algn="just"/>
            <a:endParaRPr lang="fr-FR" sz="300" b="1" dirty="0"/>
          </a:p>
          <a:p>
            <a:pPr marL="342900" lvl="1" indent="-342900" algn="just">
              <a:buFont typeface="Wingdings" panose="05000000000000000000" pitchFamily="2" charset="2"/>
              <a:buChar char="§"/>
            </a:pPr>
            <a:r>
              <a:rPr lang="fr-FR" sz="2000" b="1" u="sng" dirty="0">
                <a:solidFill>
                  <a:srgbClr val="0BBBEF"/>
                </a:solidFill>
              </a:rPr>
              <a:t>en établissement,</a:t>
            </a:r>
            <a:r>
              <a:rPr lang="fr-FR" sz="2000" b="1" dirty="0">
                <a:solidFill>
                  <a:srgbClr val="0BBBEF"/>
                </a:solidFill>
              </a:rPr>
              <a:t> 59,6 % </a:t>
            </a:r>
            <a:r>
              <a:rPr lang="fr-FR" sz="2000" dirty="0"/>
              <a:t>(65,3 % en 2023) </a:t>
            </a:r>
            <a:r>
              <a:rPr lang="fr-FR" sz="2000" b="1" dirty="0">
                <a:solidFill>
                  <a:srgbClr val="0BBBEF"/>
                </a:solidFill>
              </a:rPr>
              <a:t>des DS hommes </a:t>
            </a:r>
            <a:r>
              <a:rPr lang="fr-FR" sz="2000" dirty="0">
                <a:solidFill>
                  <a:srgbClr val="0BBBEF"/>
                </a:solidFill>
              </a:rPr>
              <a:t>sont coordonnateurs généraux des activités de soins, </a:t>
            </a:r>
            <a:r>
              <a:rPr lang="fr-FR" sz="2000" dirty="0"/>
              <a:t>contre </a:t>
            </a:r>
            <a:r>
              <a:rPr lang="fr-FR" sz="2000" b="1" dirty="0">
                <a:solidFill>
                  <a:srgbClr val="0BBBEF"/>
                </a:solidFill>
              </a:rPr>
              <a:t>73,3%</a:t>
            </a:r>
            <a:r>
              <a:rPr lang="fr-FR" sz="2000" dirty="0"/>
              <a:t> (73,1 % en 2023) des DS femmes.</a:t>
            </a:r>
          </a:p>
          <a:p>
            <a:pPr marL="0" lvl="1" algn="just"/>
            <a:endParaRPr lang="fr-FR" sz="300" dirty="0"/>
          </a:p>
          <a:p>
            <a:pPr marL="342900" lvl="1" indent="-342900" algn="just">
              <a:buFont typeface="Wingdings" panose="05000000000000000000" pitchFamily="2" charset="2"/>
              <a:buChar char="§"/>
            </a:pPr>
            <a:r>
              <a:rPr lang="fr-FR" sz="2000" b="1" u="sng" dirty="0">
                <a:solidFill>
                  <a:srgbClr val="0BBBEF"/>
                </a:solidFill>
              </a:rPr>
              <a:t>en institut,</a:t>
            </a:r>
            <a:r>
              <a:rPr lang="fr-FR" sz="2000" dirty="0">
                <a:solidFill>
                  <a:srgbClr val="0BBBEF"/>
                </a:solidFill>
              </a:rPr>
              <a:t> </a:t>
            </a:r>
            <a:r>
              <a:rPr lang="fr-FR" sz="2000" b="1" dirty="0">
                <a:solidFill>
                  <a:srgbClr val="0BBBEF"/>
                </a:solidFill>
              </a:rPr>
              <a:t>75,0 % </a:t>
            </a:r>
            <a:r>
              <a:rPr lang="fr-FR" sz="2000" dirty="0"/>
              <a:t>(72,1 % en 2023) </a:t>
            </a:r>
            <a:r>
              <a:rPr lang="fr-FR" sz="2000" b="1" dirty="0">
                <a:solidFill>
                  <a:srgbClr val="0BBBEF"/>
                </a:solidFill>
              </a:rPr>
              <a:t>des DS hommes </a:t>
            </a:r>
            <a:r>
              <a:rPr lang="fr-FR" sz="2000" dirty="0">
                <a:solidFill>
                  <a:srgbClr val="0BBBEF"/>
                </a:solidFill>
              </a:rPr>
              <a:t>sont directeurs/coordonnateurs de plusieurs instituts, </a:t>
            </a:r>
            <a:r>
              <a:rPr lang="fr-FR" sz="2000" dirty="0"/>
              <a:t>contre </a:t>
            </a:r>
            <a:r>
              <a:rPr lang="fr-FR" sz="2000" b="1" dirty="0">
                <a:solidFill>
                  <a:srgbClr val="0BBBEF"/>
                </a:solidFill>
              </a:rPr>
              <a:t>64,2 %</a:t>
            </a:r>
            <a:r>
              <a:rPr lang="fr-FR" sz="2000" dirty="0"/>
              <a:t> (65,2 % en 2023) des femmes DS.</a:t>
            </a:r>
          </a:p>
        </p:txBody>
      </p:sp>
      <p:sp>
        <p:nvSpPr>
          <p:cNvPr id="2" name="Rectangle 1">
            <a:extLst>
              <a:ext uri="{FF2B5EF4-FFF2-40B4-BE49-F238E27FC236}">
                <a16:creationId xmlns:a16="http://schemas.microsoft.com/office/drawing/2014/main" id="{41ECE751-CA52-689A-8B9B-E641B6BE88D8}"/>
              </a:ext>
            </a:extLst>
          </p:cNvPr>
          <p:cNvSpPr/>
          <p:nvPr/>
        </p:nvSpPr>
        <p:spPr>
          <a:xfrm>
            <a:off x="9583801" y="6310114"/>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1025773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4566" y="765498"/>
            <a:ext cx="11305256" cy="3168352"/>
          </a:xfrm>
        </p:spPr>
        <p:txBody>
          <a:bodyPr>
            <a:normAutofit fontScale="92500" lnSpcReduction="10000"/>
          </a:bodyPr>
          <a:lstStyle/>
          <a:p>
            <a:pPr>
              <a:lnSpc>
                <a:spcPct val="114000"/>
              </a:lnSpc>
              <a:buFont typeface="Wingdings" panose="05000000000000000000" pitchFamily="2" charset="2"/>
              <a:buChar char="Ø"/>
            </a:pPr>
            <a:r>
              <a:rPr lang="fr-FR" sz="2000" u="sng" dirty="0">
                <a:solidFill>
                  <a:schemeClr val="tx1"/>
                </a:solidFill>
              </a:rPr>
              <a:t>Quel que soit le corps, la majorité des directeurs sont en </a:t>
            </a:r>
            <a:r>
              <a:rPr lang="fr-FR" sz="2000" b="1" u="sng" dirty="0">
                <a:solidFill>
                  <a:schemeClr val="accent1">
                    <a:lumMod val="60000"/>
                    <a:lumOff val="40000"/>
                  </a:schemeClr>
                </a:solidFill>
              </a:rPr>
              <a:t>hors classe </a:t>
            </a:r>
            <a:r>
              <a:rPr lang="fr-FR" sz="1400" b="1" u="sng" dirty="0">
                <a:solidFill>
                  <a:schemeClr val="accent1">
                    <a:lumMod val="60000"/>
                    <a:lumOff val="40000"/>
                  </a:schemeClr>
                </a:solidFill>
              </a:rPr>
              <a:t>: </a:t>
            </a:r>
            <a:endParaRPr lang="fr-FR" sz="1400" b="1" u="sng" dirty="0">
              <a:solidFill>
                <a:srgbClr val="FF0000"/>
              </a:solidFill>
            </a:endParaRPr>
          </a:p>
          <a:p>
            <a:pPr marL="0" indent="0">
              <a:lnSpc>
                <a:spcPct val="114000"/>
              </a:lnSpc>
              <a:buNone/>
            </a:pPr>
            <a:endParaRPr lang="fr-FR" sz="200" b="1" dirty="0">
              <a:solidFill>
                <a:schemeClr val="accent1">
                  <a:lumMod val="60000"/>
                  <a:lumOff val="40000"/>
                </a:schemeClr>
              </a:solidFill>
            </a:endParaRPr>
          </a:p>
          <a:p>
            <a:pPr marL="720000" lvl="1">
              <a:lnSpc>
                <a:spcPct val="114000"/>
              </a:lnSpc>
              <a:spcBef>
                <a:spcPts val="600"/>
              </a:spcBef>
              <a:buFont typeface="Wingdings" panose="05000000000000000000" pitchFamily="2" charset="2"/>
              <a:buChar char="v"/>
            </a:pPr>
            <a:r>
              <a:rPr lang="fr-FR" sz="1900" b="1" dirty="0">
                <a:solidFill>
                  <a:srgbClr val="814997"/>
                </a:solidFill>
              </a:rPr>
              <a:t>DH : 49,7 % </a:t>
            </a:r>
            <a:r>
              <a:rPr lang="fr-FR" sz="1900" dirty="0"/>
              <a:t>(</a:t>
            </a:r>
            <a:r>
              <a:rPr lang="fr-FR" sz="2000" dirty="0"/>
              <a:t>57,6 % en 2023) des chefs d’établissement et </a:t>
            </a:r>
            <a:r>
              <a:rPr lang="fr-FR" sz="1900" b="1" dirty="0">
                <a:solidFill>
                  <a:srgbClr val="814997"/>
                </a:solidFill>
              </a:rPr>
              <a:t>63,6 %</a:t>
            </a:r>
            <a:r>
              <a:rPr lang="fr-FR" sz="2000" dirty="0"/>
              <a:t> (65,2 % en 2023) des directeurs adjoints. En diminution depuis 2023 (- 7,9 points; - 1,6 point).</a:t>
            </a:r>
          </a:p>
          <a:p>
            <a:pPr marL="720000" lvl="1">
              <a:lnSpc>
                <a:spcPct val="114000"/>
              </a:lnSpc>
              <a:spcBef>
                <a:spcPts val="600"/>
              </a:spcBef>
              <a:buFont typeface="Wingdings" panose="05000000000000000000" pitchFamily="2" charset="2"/>
              <a:buChar char="v"/>
            </a:pPr>
            <a:r>
              <a:rPr lang="fr-FR" sz="1900" b="1" dirty="0">
                <a:solidFill>
                  <a:srgbClr val="005CA9"/>
                </a:solidFill>
              </a:rPr>
              <a:t>D3S : 78,3 % </a:t>
            </a:r>
            <a:r>
              <a:rPr lang="fr-FR" sz="1900" dirty="0"/>
              <a:t>(</a:t>
            </a:r>
            <a:r>
              <a:rPr lang="fr-FR" sz="2000" dirty="0"/>
              <a:t>76,2 % en 2023) des chefs d’établissement et </a:t>
            </a:r>
            <a:r>
              <a:rPr lang="fr-FR" sz="1900" b="1" dirty="0">
                <a:solidFill>
                  <a:srgbClr val="005CA9"/>
                </a:solidFill>
              </a:rPr>
              <a:t>52,4 %</a:t>
            </a:r>
            <a:r>
              <a:rPr lang="fr-FR" sz="2000" dirty="0"/>
              <a:t> (52,8 % en 2023) des directeurs adjoints. En augmentation de + 2,1 points ; en diminution de 0,4 point.</a:t>
            </a:r>
          </a:p>
          <a:p>
            <a:pPr marL="720000" lvl="1">
              <a:lnSpc>
                <a:spcPct val="114000"/>
              </a:lnSpc>
              <a:spcBef>
                <a:spcPts val="600"/>
              </a:spcBef>
              <a:buFont typeface="Wingdings" panose="05000000000000000000" pitchFamily="2" charset="2"/>
              <a:buChar char="v"/>
            </a:pPr>
            <a:r>
              <a:rPr lang="fr-FR" sz="1900" b="1" dirty="0">
                <a:solidFill>
                  <a:srgbClr val="0BBBEF"/>
                </a:solidFill>
              </a:rPr>
              <a:t>DS : 70,2 % </a:t>
            </a:r>
            <a:r>
              <a:rPr lang="fr-FR" sz="1900" dirty="0"/>
              <a:t>(</a:t>
            </a:r>
            <a:r>
              <a:rPr lang="fr-FR" sz="2000" dirty="0"/>
              <a:t>67,7 % en 2023) des coordonnateurs généraux des activités de soins et </a:t>
            </a:r>
            <a:r>
              <a:rPr lang="fr-FR" sz="1900" b="1" dirty="0">
                <a:solidFill>
                  <a:srgbClr val="0BBBEF"/>
                </a:solidFill>
              </a:rPr>
              <a:t>59,7 %</a:t>
            </a:r>
            <a:r>
              <a:rPr lang="fr-FR" sz="2000" dirty="0"/>
              <a:t> (55,8 % en 2023) des DS non coordonnateurs      </a:t>
            </a:r>
            <a:r>
              <a:rPr lang="fr-FR" sz="1900" b="1" dirty="0">
                <a:solidFill>
                  <a:srgbClr val="0BBBEF"/>
                </a:solidFill>
              </a:rPr>
              <a:t>/ </a:t>
            </a:r>
            <a:r>
              <a:rPr lang="fr-FR" sz="2000" dirty="0">
                <a:solidFill>
                  <a:srgbClr val="0BBBEF"/>
                </a:solidFill>
              </a:rPr>
              <a:t>      </a:t>
            </a:r>
            <a:r>
              <a:rPr lang="fr-FR" sz="1900" b="1" dirty="0">
                <a:solidFill>
                  <a:srgbClr val="0BBBEF"/>
                </a:solidFill>
              </a:rPr>
              <a:t>89,9 %</a:t>
            </a:r>
            <a:r>
              <a:rPr lang="fr-FR" sz="2000" dirty="0">
                <a:solidFill>
                  <a:srgbClr val="0BBBEF"/>
                </a:solidFill>
              </a:rPr>
              <a:t> </a:t>
            </a:r>
            <a:r>
              <a:rPr lang="fr-FR" sz="2000" dirty="0"/>
              <a:t>(89,1 % en 2023) des coordonnateurs/directeurs d’instituts de formation et </a:t>
            </a:r>
            <a:r>
              <a:rPr lang="fr-FR" sz="1900" b="1" dirty="0">
                <a:solidFill>
                  <a:srgbClr val="0BBBEF"/>
                </a:solidFill>
              </a:rPr>
              <a:t>75,9 %</a:t>
            </a:r>
            <a:r>
              <a:rPr lang="fr-FR" sz="2000" dirty="0"/>
              <a:t> (72,9 % en 2023) des directeurs d’un institut. </a:t>
            </a:r>
            <a:endParaRPr lang="fr-FR" sz="500" dirty="0"/>
          </a:p>
          <a:p>
            <a:pPr lvl="1">
              <a:lnSpc>
                <a:spcPct val="114000"/>
              </a:lnSpc>
              <a:buFont typeface="Wingdings" panose="05000000000000000000" pitchFamily="2" charset="2"/>
              <a:buChar char="v"/>
            </a:pPr>
            <a:endParaRPr lang="fr-FR" sz="2000" dirty="0"/>
          </a:p>
        </p:txBody>
      </p:sp>
      <p:sp>
        <p:nvSpPr>
          <p:cNvPr id="4" name="Titre 3"/>
          <p:cNvSpPr>
            <a:spLocks noGrp="1"/>
          </p:cNvSpPr>
          <p:nvPr>
            <p:ph type="title"/>
          </p:nvPr>
        </p:nvSpPr>
        <p:spPr>
          <a:xfrm>
            <a:off x="501689" y="117426"/>
            <a:ext cx="11233248" cy="648073"/>
          </a:xfrm>
        </p:spPr>
        <p:txBody>
          <a:bodyPr>
            <a:noAutofit/>
          </a:bodyPr>
          <a:lstStyle/>
          <a:p>
            <a:r>
              <a:rPr lang="fr-FR" sz="2800" dirty="0">
                <a:solidFill>
                  <a:srgbClr val="005CA9"/>
                </a:solidFill>
              </a:rPr>
              <a:t>Répartition par grade des directeurs en activité </a:t>
            </a:r>
            <a:r>
              <a:rPr lang="fr-FR" sz="2000" dirty="0">
                <a:solidFill>
                  <a:srgbClr val="005CA9"/>
                </a:solidFill>
              </a:rPr>
              <a:t>en établissement et institut</a:t>
            </a:r>
          </a:p>
        </p:txBody>
      </p:sp>
      <p:sp>
        <p:nvSpPr>
          <p:cNvPr id="5" name="Rectangle 4"/>
          <p:cNvSpPr/>
          <p:nvPr/>
        </p:nvSpPr>
        <p:spPr>
          <a:xfrm>
            <a:off x="537692" y="3861842"/>
            <a:ext cx="11390161" cy="2383217"/>
          </a:xfrm>
          <a:prstGeom prst="rect">
            <a:avLst/>
          </a:prstGeom>
          <a:solidFill>
            <a:srgbClr val="FAFAFC"/>
          </a:solidFill>
          <a:ln>
            <a:solidFill>
              <a:srgbClr val="005CA9"/>
            </a:solidFill>
            <a:prstDash val="sysDash"/>
          </a:ln>
        </p:spPr>
        <p:txBody>
          <a:bodyPr wrap="square">
            <a:spAutoFit/>
          </a:bodyPr>
          <a:lstStyle/>
          <a:p>
            <a:pPr>
              <a:lnSpc>
                <a:spcPct val="114000"/>
              </a:lnSpc>
            </a:pPr>
            <a:endParaRPr lang="fr-FR" sz="500" b="1" u="sng" dirty="0"/>
          </a:p>
          <a:p>
            <a:pPr>
              <a:lnSpc>
                <a:spcPct val="114000"/>
              </a:lnSpc>
            </a:pPr>
            <a:r>
              <a:rPr lang="fr-FR" sz="2000" b="1" u="sng" dirty="0"/>
              <a:t>Zoom sur les </a:t>
            </a:r>
            <a:r>
              <a:rPr lang="fr-FR" sz="2000" b="1" u="sng" dirty="0">
                <a:solidFill>
                  <a:srgbClr val="814997"/>
                </a:solidFill>
              </a:rPr>
              <a:t>307 DH sur emplois fonctionnels </a:t>
            </a:r>
            <a:r>
              <a:rPr lang="fr-FR" sz="2000" b="1" u="sng" dirty="0"/>
              <a:t>en Hors classe et Classe exceptionnelle</a:t>
            </a:r>
          </a:p>
          <a:p>
            <a:pPr marL="342900" indent="-342900">
              <a:lnSpc>
                <a:spcPct val="114000"/>
              </a:lnSpc>
              <a:buFont typeface="Wingdings" panose="05000000000000000000" pitchFamily="2" charset="2"/>
              <a:buChar char="§"/>
            </a:pPr>
            <a:endParaRPr lang="fr-FR" sz="500" dirty="0"/>
          </a:p>
          <a:p>
            <a:pPr marL="720000" indent="-342900">
              <a:lnSpc>
                <a:spcPct val="114000"/>
              </a:lnSpc>
              <a:buFont typeface="Wingdings" panose="05000000000000000000" pitchFamily="2" charset="2"/>
              <a:buChar char="§"/>
            </a:pPr>
            <a:r>
              <a:rPr lang="fr-FR" sz="2000" b="1" dirty="0">
                <a:solidFill>
                  <a:srgbClr val="814997"/>
                </a:solidFill>
              </a:rPr>
              <a:t>28 sur emplois de groupe I</a:t>
            </a:r>
            <a:r>
              <a:rPr lang="fr-FR" sz="2000" dirty="0"/>
              <a:t>, dont 23 en classe exceptionnelle, soit 82,1 % </a:t>
            </a:r>
            <a:r>
              <a:rPr lang="fr-FR" sz="1600" dirty="0"/>
              <a:t>(74,1 % en 2023)</a:t>
            </a:r>
          </a:p>
          <a:p>
            <a:pPr marL="720000">
              <a:lnSpc>
                <a:spcPct val="114000"/>
              </a:lnSpc>
            </a:pPr>
            <a:endParaRPr lang="fr-FR" sz="800" dirty="0"/>
          </a:p>
          <a:p>
            <a:pPr marL="720000" indent="-342900">
              <a:lnSpc>
                <a:spcPct val="114000"/>
              </a:lnSpc>
              <a:buFont typeface="Wingdings" panose="05000000000000000000" pitchFamily="2" charset="2"/>
              <a:buChar char="§"/>
            </a:pPr>
            <a:r>
              <a:rPr lang="fr-FR" sz="2000" b="1" dirty="0">
                <a:solidFill>
                  <a:srgbClr val="814997"/>
                </a:solidFill>
              </a:rPr>
              <a:t>109 sur emplois de groupe II</a:t>
            </a:r>
            <a:r>
              <a:rPr lang="fr-FR" sz="2000" dirty="0"/>
              <a:t>, dont 73 en classe exceptionnelle, soit 67,0 % </a:t>
            </a:r>
            <a:r>
              <a:rPr lang="fr-FR" sz="1600" dirty="0"/>
              <a:t>(57,4 % en 2023)</a:t>
            </a:r>
            <a:endParaRPr lang="fr-FR" sz="1400" dirty="0"/>
          </a:p>
          <a:p>
            <a:pPr marL="720000">
              <a:lnSpc>
                <a:spcPct val="114000"/>
              </a:lnSpc>
            </a:pPr>
            <a:endParaRPr lang="fr-FR" sz="800" dirty="0"/>
          </a:p>
          <a:p>
            <a:pPr marL="720000" indent="-342900">
              <a:lnSpc>
                <a:spcPct val="114000"/>
              </a:lnSpc>
              <a:buFont typeface="Wingdings" panose="05000000000000000000" pitchFamily="2" charset="2"/>
              <a:buChar char="§"/>
            </a:pPr>
            <a:r>
              <a:rPr lang="fr-FR" sz="2000" dirty="0"/>
              <a:t>Et </a:t>
            </a:r>
            <a:r>
              <a:rPr lang="fr-FR" sz="2000" b="1" dirty="0">
                <a:solidFill>
                  <a:srgbClr val="814997"/>
                </a:solidFill>
              </a:rPr>
              <a:t>170 sur emplois de groupe III</a:t>
            </a:r>
            <a:r>
              <a:rPr lang="fr-FR" sz="2000" dirty="0"/>
              <a:t>, dont 68 en classe exceptionnelle, soit 40,0 % </a:t>
            </a:r>
            <a:r>
              <a:rPr lang="fr-FR" sz="1600" dirty="0"/>
              <a:t>(29,1 % en 2023)</a:t>
            </a:r>
            <a:r>
              <a:rPr lang="fr-FR" sz="2000" dirty="0"/>
              <a:t>.</a:t>
            </a:r>
          </a:p>
          <a:p>
            <a:pPr marL="377100">
              <a:lnSpc>
                <a:spcPct val="114000"/>
              </a:lnSpc>
            </a:pPr>
            <a:r>
              <a:rPr lang="fr-FR" sz="500" b="1" u="sng" dirty="0"/>
              <a:t> </a:t>
            </a:r>
            <a:endParaRPr lang="fr-FR" sz="500" dirty="0"/>
          </a:p>
        </p:txBody>
      </p:sp>
      <p:sp>
        <p:nvSpPr>
          <p:cNvPr id="2" name="Rectangle 1">
            <a:extLst>
              <a:ext uri="{FF2B5EF4-FFF2-40B4-BE49-F238E27FC236}">
                <a16:creationId xmlns:a16="http://schemas.microsoft.com/office/drawing/2014/main" id="{CC4458F5-B73A-123D-34B8-81A704B1B315}"/>
              </a:ext>
            </a:extLst>
          </p:cNvPr>
          <p:cNvSpPr/>
          <p:nvPr/>
        </p:nvSpPr>
        <p:spPr>
          <a:xfrm>
            <a:off x="9583801" y="6385461"/>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2792967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06574" y="45418"/>
            <a:ext cx="11449272" cy="648073"/>
          </a:xfrm>
        </p:spPr>
        <p:txBody>
          <a:bodyPr>
            <a:noAutofit/>
          </a:bodyPr>
          <a:lstStyle/>
          <a:p>
            <a:r>
              <a:rPr lang="fr-FR" sz="2800" dirty="0">
                <a:solidFill>
                  <a:srgbClr val="005CA9"/>
                </a:solidFill>
              </a:rPr>
              <a:t>Ancienneté dans le corps des directeurs en activité </a:t>
            </a:r>
            <a:r>
              <a:rPr lang="fr-FR" sz="2000" dirty="0">
                <a:solidFill>
                  <a:srgbClr val="005CA9"/>
                </a:solidFill>
              </a:rPr>
              <a:t>en établissement et institut</a:t>
            </a:r>
            <a:br>
              <a:rPr lang="fr-FR" sz="2000" dirty="0">
                <a:solidFill>
                  <a:srgbClr val="005CA9"/>
                </a:solidFill>
              </a:rPr>
            </a:br>
            <a:r>
              <a:rPr lang="fr-FR" sz="1800" dirty="0">
                <a:solidFill>
                  <a:srgbClr val="005CA9"/>
                </a:solidFill>
              </a:rPr>
              <a:t>(au 1</a:t>
            </a:r>
            <a:r>
              <a:rPr lang="fr-FR" sz="1800" baseline="30000" dirty="0">
                <a:solidFill>
                  <a:srgbClr val="005CA9"/>
                </a:solidFill>
              </a:rPr>
              <a:t>er</a:t>
            </a:r>
            <a:r>
              <a:rPr lang="fr-FR" sz="1800" dirty="0">
                <a:solidFill>
                  <a:srgbClr val="005CA9"/>
                </a:solidFill>
              </a:rPr>
              <a:t> janvier 2024)</a:t>
            </a:r>
          </a:p>
        </p:txBody>
      </p:sp>
      <p:graphicFrame>
        <p:nvGraphicFramePr>
          <p:cNvPr id="2" name="Tableau 1"/>
          <p:cNvGraphicFramePr>
            <a:graphicFrameLocks noGrp="1"/>
          </p:cNvGraphicFramePr>
          <p:nvPr>
            <p:extLst>
              <p:ext uri="{D42A27DB-BD31-4B8C-83A1-F6EECF244321}">
                <p14:modId xmlns:p14="http://schemas.microsoft.com/office/powerpoint/2010/main" val="2924906823"/>
              </p:ext>
            </p:extLst>
          </p:nvPr>
        </p:nvGraphicFramePr>
        <p:xfrm>
          <a:off x="406574" y="788278"/>
          <a:ext cx="11449271" cy="5593844"/>
        </p:xfrm>
        <a:graphic>
          <a:graphicData uri="http://schemas.openxmlformats.org/drawingml/2006/table">
            <a:tbl>
              <a:tblPr firstRow="1" bandRow="1">
                <a:tableStyleId>{5C22544A-7EE6-4342-B048-85BDC9FD1C3A}</a:tableStyleId>
              </a:tblPr>
              <a:tblGrid>
                <a:gridCol w="3600400">
                  <a:extLst>
                    <a:ext uri="{9D8B030D-6E8A-4147-A177-3AD203B41FA5}">
                      <a16:colId xmlns:a16="http://schemas.microsoft.com/office/drawing/2014/main" val="20000"/>
                    </a:ext>
                  </a:extLst>
                </a:gridCol>
                <a:gridCol w="3816424">
                  <a:extLst>
                    <a:ext uri="{9D8B030D-6E8A-4147-A177-3AD203B41FA5}">
                      <a16:colId xmlns:a16="http://schemas.microsoft.com/office/drawing/2014/main" val="20001"/>
                    </a:ext>
                  </a:extLst>
                </a:gridCol>
                <a:gridCol w="4032447">
                  <a:extLst>
                    <a:ext uri="{9D8B030D-6E8A-4147-A177-3AD203B41FA5}">
                      <a16:colId xmlns:a16="http://schemas.microsoft.com/office/drawing/2014/main" val="20002"/>
                    </a:ext>
                  </a:extLst>
                </a:gridCol>
              </a:tblGrid>
              <a:tr h="457964">
                <a:tc>
                  <a:txBody>
                    <a:bodyPr/>
                    <a:lstStyle/>
                    <a:p>
                      <a:pPr algn="ctr"/>
                      <a:r>
                        <a:rPr lang="fr-FR" sz="2200" b="1" dirty="0">
                          <a:solidFill>
                            <a:schemeClr val="bg1"/>
                          </a:solidFill>
                        </a:rPr>
                        <a:t>DH</a:t>
                      </a:r>
                      <a:r>
                        <a:rPr lang="fr-FR" sz="2200" dirty="0">
                          <a:solidFill>
                            <a:schemeClr val="bg1"/>
                          </a:solidFill>
                          <a:ea typeface="Calibri"/>
                          <a:cs typeface="Times New Roman"/>
                        </a:rPr>
                        <a:t> </a:t>
                      </a:r>
                      <a:r>
                        <a:rPr lang="fr-FR" sz="2200" dirty="0">
                          <a:solidFill>
                            <a:schemeClr val="bg1"/>
                          </a:solidFill>
                          <a:ea typeface="Calibri"/>
                        </a:rPr>
                        <a:t>: 14,1 ans </a:t>
                      </a:r>
                      <a:endParaRPr lang="fr-FR" sz="2200" dirty="0">
                        <a:solidFill>
                          <a:schemeClr val="bg1"/>
                        </a:solidFill>
                      </a:endParaRPr>
                    </a:p>
                  </a:txBody>
                  <a:tcPr/>
                </a:tc>
                <a:tc>
                  <a:txBody>
                    <a:bodyPr/>
                    <a:lstStyle/>
                    <a:p>
                      <a:pPr algn="ctr"/>
                      <a:r>
                        <a:rPr lang="fr-FR" sz="2200" b="1" dirty="0">
                          <a:solidFill>
                            <a:schemeClr val="bg1"/>
                          </a:solidFill>
                        </a:rPr>
                        <a:t>D3S </a:t>
                      </a:r>
                      <a:r>
                        <a:rPr lang="fr-FR" sz="2200" dirty="0">
                          <a:solidFill>
                            <a:schemeClr val="bg1"/>
                          </a:solidFill>
                          <a:ea typeface="Calibri"/>
                        </a:rPr>
                        <a:t>: 11,3 ans </a:t>
                      </a:r>
                      <a:endParaRPr lang="fr-FR" sz="2200" dirty="0">
                        <a:solidFill>
                          <a:schemeClr val="bg1"/>
                        </a:solidFill>
                      </a:endParaRPr>
                    </a:p>
                  </a:txBody>
                  <a:tcPr/>
                </a:tc>
                <a:tc>
                  <a:txBody>
                    <a:bodyPr/>
                    <a:lstStyle/>
                    <a:p>
                      <a:pPr marL="0" marR="0" indent="0" algn="ctr" defTabSz="1088502" rtl="0" eaLnBrk="1" fontAlgn="auto" latinLnBrk="0" hangingPunct="1">
                        <a:lnSpc>
                          <a:spcPct val="100000"/>
                        </a:lnSpc>
                        <a:spcBef>
                          <a:spcPts val="0"/>
                        </a:spcBef>
                        <a:spcAft>
                          <a:spcPts val="0"/>
                        </a:spcAft>
                        <a:buClrTx/>
                        <a:buSzTx/>
                        <a:buFontTx/>
                        <a:buNone/>
                        <a:tabLst/>
                        <a:defRPr/>
                      </a:pPr>
                      <a:r>
                        <a:rPr lang="fr-FR" sz="2200" b="1" dirty="0">
                          <a:solidFill>
                            <a:schemeClr val="bg1"/>
                          </a:solidFill>
                        </a:rPr>
                        <a:t>DS </a:t>
                      </a:r>
                      <a:r>
                        <a:rPr lang="fr-FR" sz="2200" dirty="0">
                          <a:solidFill>
                            <a:schemeClr val="bg1"/>
                          </a:solidFill>
                          <a:ea typeface="Calibri"/>
                        </a:rPr>
                        <a:t>: 8,0 ans</a:t>
                      </a:r>
                    </a:p>
                  </a:txBody>
                  <a:tcPr/>
                </a:tc>
                <a:extLst>
                  <a:ext uri="{0D108BD9-81ED-4DB2-BD59-A6C34878D82A}">
                    <a16:rowId xmlns:a16="http://schemas.microsoft.com/office/drawing/2014/main" val="10000"/>
                  </a:ext>
                </a:extLst>
              </a:tr>
              <a:tr h="1918300">
                <a:tc>
                  <a:txBody>
                    <a:bodyPr/>
                    <a:lstStyle/>
                    <a:p>
                      <a:endParaRPr lang="fr-FR" sz="1500" dirty="0"/>
                    </a:p>
                    <a:p>
                      <a:r>
                        <a:rPr lang="fr-FR" sz="2000" dirty="0"/>
                        <a:t>Chefs</a:t>
                      </a:r>
                      <a:r>
                        <a:rPr lang="fr-FR" sz="2000" baseline="0" dirty="0"/>
                        <a:t> : </a:t>
                      </a:r>
                      <a:r>
                        <a:rPr lang="fr-FR" sz="1800" b="1" kern="1200" dirty="0">
                          <a:solidFill>
                            <a:srgbClr val="814997"/>
                          </a:solidFill>
                          <a:latin typeface="+mn-lt"/>
                          <a:ea typeface="+mn-ea"/>
                          <a:cs typeface="+mn-cs"/>
                        </a:rPr>
                        <a:t>22,5 ans</a:t>
                      </a:r>
                    </a:p>
                    <a:p>
                      <a:r>
                        <a:rPr lang="fr-FR" sz="2000" baseline="0" dirty="0"/>
                        <a:t>Directeurs adjoints : </a:t>
                      </a:r>
                      <a:r>
                        <a:rPr lang="fr-FR" sz="1800" b="1" kern="1200" dirty="0">
                          <a:solidFill>
                            <a:srgbClr val="814997"/>
                          </a:solidFill>
                          <a:latin typeface="+mn-lt"/>
                          <a:ea typeface="+mn-ea"/>
                          <a:cs typeface="+mn-cs"/>
                        </a:rPr>
                        <a:t>12,8 ans</a:t>
                      </a:r>
                    </a:p>
                  </a:txBody>
                  <a:tcPr/>
                </a:tc>
                <a:tc>
                  <a:txBody>
                    <a:bodyPr/>
                    <a:lstStyle/>
                    <a:p>
                      <a:endParaRPr lang="fr-FR" sz="1500" dirty="0"/>
                    </a:p>
                    <a:p>
                      <a:r>
                        <a:rPr lang="fr-FR" sz="2000" dirty="0"/>
                        <a:t>Chefs</a:t>
                      </a:r>
                      <a:r>
                        <a:rPr lang="fr-FR" sz="2000" baseline="0" dirty="0"/>
                        <a:t> : </a:t>
                      </a:r>
                      <a:r>
                        <a:rPr lang="fr-FR" sz="1800" b="1" kern="1200" dirty="0">
                          <a:solidFill>
                            <a:srgbClr val="005CA9"/>
                          </a:solidFill>
                          <a:latin typeface="+mn-lt"/>
                          <a:ea typeface="+mn-ea"/>
                          <a:cs typeface="+mn-cs"/>
                        </a:rPr>
                        <a:t>13,0 ans</a:t>
                      </a:r>
                    </a:p>
                    <a:p>
                      <a:r>
                        <a:rPr lang="fr-FR" sz="2000" baseline="0" dirty="0"/>
                        <a:t>Directeurs adjoints : </a:t>
                      </a:r>
                      <a:r>
                        <a:rPr lang="fr-FR" sz="1800" b="1" kern="1200" baseline="0" dirty="0">
                          <a:solidFill>
                            <a:srgbClr val="005CA9"/>
                          </a:solidFill>
                          <a:latin typeface="+mn-lt"/>
                          <a:ea typeface="+mn-ea"/>
                          <a:cs typeface="+mn-cs"/>
                        </a:rPr>
                        <a:t>9</a:t>
                      </a:r>
                      <a:r>
                        <a:rPr lang="fr-FR" sz="1800" b="1" kern="1200" dirty="0">
                          <a:solidFill>
                            <a:srgbClr val="005CA9"/>
                          </a:solidFill>
                          <a:latin typeface="+mn-lt"/>
                          <a:ea typeface="+mn-ea"/>
                          <a:cs typeface="+mn-cs"/>
                        </a:rPr>
                        <a:t>,1 ans</a:t>
                      </a:r>
                    </a:p>
                    <a:p>
                      <a:endParaRPr lang="fr-FR" sz="2000" dirty="0"/>
                    </a:p>
                  </a:txBody>
                  <a:tcPr/>
                </a:tc>
                <a:tc>
                  <a:txBody>
                    <a:bodyPr/>
                    <a:lstStyle/>
                    <a:p>
                      <a:r>
                        <a:rPr lang="fr-FR" sz="2000" kern="1200" dirty="0">
                          <a:solidFill>
                            <a:schemeClr val="dk1"/>
                          </a:solidFill>
                          <a:latin typeface="+mn-lt"/>
                          <a:ea typeface="+mn-ea"/>
                          <a:cs typeface="+mn-cs"/>
                        </a:rPr>
                        <a:t>Coordinateurs généraux (activités de soins) : </a:t>
                      </a:r>
                      <a:r>
                        <a:rPr lang="fr-FR" sz="1800" b="1" kern="1200" dirty="0">
                          <a:solidFill>
                            <a:srgbClr val="0BBBEF"/>
                          </a:solidFill>
                          <a:latin typeface="+mn-lt"/>
                          <a:ea typeface="+mn-ea"/>
                          <a:cs typeface="+mn-cs"/>
                        </a:rPr>
                        <a:t>8,4 ans</a:t>
                      </a:r>
                    </a:p>
                    <a:p>
                      <a:r>
                        <a:rPr lang="fr-FR" sz="2000" kern="1200" dirty="0">
                          <a:solidFill>
                            <a:schemeClr val="dk1"/>
                          </a:solidFill>
                          <a:latin typeface="+mn-lt"/>
                          <a:ea typeface="+mn-ea"/>
                          <a:cs typeface="+mn-cs"/>
                        </a:rPr>
                        <a:t>DS non coordonnateurs : </a:t>
                      </a:r>
                      <a:r>
                        <a:rPr lang="fr-FR" sz="1800" b="1" kern="1200" dirty="0">
                          <a:solidFill>
                            <a:srgbClr val="0BBBEF"/>
                          </a:solidFill>
                          <a:latin typeface="+mn-lt"/>
                          <a:ea typeface="+mn-ea"/>
                          <a:cs typeface="+mn-cs"/>
                        </a:rPr>
                        <a:t>4,7 ans</a:t>
                      </a:r>
                    </a:p>
                    <a:p>
                      <a:r>
                        <a:rPr lang="fr-FR" sz="2000" kern="1200" dirty="0">
                          <a:solidFill>
                            <a:schemeClr val="dk1"/>
                          </a:solidFill>
                          <a:latin typeface="+mn-lt"/>
                          <a:ea typeface="+mn-ea"/>
                          <a:cs typeface="+mn-cs"/>
                        </a:rPr>
                        <a:t>Coordination (instituts de formation) : </a:t>
                      </a:r>
                      <a:r>
                        <a:rPr lang="fr-FR" sz="1800" b="1" kern="1200" dirty="0">
                          <a:solidFill>
                            <a:srgbClr val="0BBBEF"/>
                          </a:solidFill>
                          <a:latin typeface="+mn-lt"/>
                          <a:ea typeface="+mn-ea"/>
                          <a:cs typeface="+mn-cs"/>
                        </a:rPr>
                        <a:t>10,8 ans</a:t>
                      </a:r>
                    </a:p>
                    <a:p>
                      <a:r>
                        <a:rPr lang="fr-FR" sz="2000" kern="1200" dirty="0">
                          <a:solidFill>
                            <a:schemeClr val="dk1"/>
                          </a:solidFill>
                          <a:latin typeface="+mn-lt"/>
                          <a:ea typeface="+mn-ea"/>
                          <a:cs typeface="+mn-cs"/>
                        </a:rPr>
                        <a:t>Direction</a:t>
                      </a:r>
                      <a:r>
                        <a:rPr lang="fr-FR" sz="2000" kern="1200" baseline="0" dirty="0">
                          <a:solidFill>
                            <a:schemeClr val="dk1"/>
                          </a:solidFill>
                          <a:latin typeface="+mn-lt"/>
                          <a:ea typeface="+mn-ea"/>
                          <a:cs typeface="+mn-cs"/>
                        </a:rPr>
                        <a:t> d’un institut : </a:t>
                      </a:r>
                      <a:r>
                        <a:rPr lang="fr-FR" sz="1800" b="1" kern="1200" dirty="0">
                          <a:solidFill>
                            <a:srgbClr val="0BBBEF"/>
                          </a:solidFill>
                          <a:latin typeface="+mn-lt"/>
                          <a:ea typeface="+mn-ea"/>
                          <a:cs typeface="+mn-cs"/>
                        </a:rPr>
                        <a:t>8,6 ans</a:t>
                      </a:r>
                    </a:p>
                  </a:txBody>
                  <a:tcPr/>
                </a:tc>
                <a:extLst>
                  <a:ext uri="{0D108BD9-81ED-4DB2-BD59-A6C34878D82A}">
                    <a16:rowId xmlns:a16="http://schemas.microsoft.com/office/drawing/2014/main" val="10001"/>
                  </a:ext>
                </a:extLst>
              </a:tr>
              <a:tr h="2986520">
                <a:tc>
                  <a:txBody>
                    <a:bodyPr/>
                    <a:lstStyle/>
                    <a:p>
                      <a:pPr marL="0" marR="0" indent="0" algn="just" defTabSz="1088502" rtl="0" eaLnBrk="1" fontAlgn="auto" latinLnBrk="0" hangingPunct="1">
                        <a:lnSpc>
                          <a:spcPct val="100000"/>
                        </a:lnSpc>
                        <a:spcBef>
                          <a:spcPts val="0"/>
                        </a:spcBef>
                        <a:spcAft>
                          <a:spcPts val="0"/>
                        </a:spcAft>
                        <a:buClrTx/>
                        <a:buSzTx/>
                        <a:buFontTx/>
                        <a:buNone/>
                        <a:tabLst/>
                        <a:defRPr/>
                      </a:pPr>
                      <a:endParaRPr lang="fr-FR" sz="500" kern="1200" dirty="0">
                        <a:solidFill>
                          <a:schemeClr val="accent1">
                            <a:lumMod val="60000"/>
                            <a:lumOff val="40000"/>
                          </a:schemeClr>
                        </a:solidFill>
                        <a:latin typeface="+mn-lt"/>
                        <a:ea typeface="+mn-ea"/>
                        <a:cs typeface="+mn-cs"/>
                      </a:endParaRPr>
                    </a:p>
                    <a:p>
                      <a:pPr marL="0" marR="0" indent="0" algn="just" defTabSz="1088502" rtl="0" eaLnBrk="1" fontAlgn="auto" latinLnBrk="0" hangingPunct="1">
                        <a:lnSpc>
                          <a:spcPct val="100000"/>
                        </a:lnSpc>
                        <a:spcBef>
                          <a:spcPts val="0"/>
                        </a:spcBef>
                        <a:spcAft>
                          <a:spcPts val="0"/>
                        </a:spcAft>
                        <a:buClrTx/>
                        <a:buSzTx/>
                        <a:buFontTx/>
                        <a:buNone/>
                        <a:tabLst/>
                        <a:defRPr/>
                      </a:pPr>
                      <a:r>
                        <a:rPr lang="fr-FR" sz="2000" kern="1200" dirty="0">
                          <a:solidFill>
                            <a:srgbClr val="814997"/>
                          </a:solidFill>
                          <a:latin typeface="+mn-lt"/>
                          <a:ea typeface="+mn-ea"/>
                          <a:cs typeface="+mn-cs"/>
                        </a:rPr>
                        <a:t>Les DH hommes ont une ancienneté moyenne plus importante que celle des DH femmes </a:t>
                      </a:r>
                      <a:r>
                        <a:rPr lang="fr-FR" sz="2000" kern="1200" dirty="0">
                          <a:solidFill>
                            <a:schemeClr val="tx1"/>
                          </a:solidFill>
                          <a:latin typeface="+mn-lt"/>
                          <a:ea typeface="+mn-ea"/>
                          <a:cs typeface="+mn-cs"/>
                        </a:rPr>
                        <a:t>(15,2 ans, contre 13,1 ans) </a:t>
                      </a:r>
                      <a:r>
                        <a:rPr lang="fr-FR" sz="2000" kern="1200" dirty="0">
                          <a:solidFill>
                            <a:srgbClr val="814997"/>
                          </a:solidFill>
                          <a:latin typeface="+mn-lt"/>
                          <a:ea typeface="+mn-ea"/>
                          <a:cs typeface="+mn-cs"/>
                        </a:rPr>
                        <a:t>mais cet écart se réduit, </a:t>
                      </a:r>
                      <a:r>
                        <a:rPr lang="fr-FR" sz="2000" kern="1200" dirty="0">
                          <a:solidFill>
                            <a:schemeClr val="tx1"/>
                          </a:solidFill>
                          <a:latin typeface="+mn-lt"/>
                          <a:ea typeface="+mn-ea"/>
                          <a:cs typeface="+mn-cs"/>
                        </a:rPr>
                        <a:t>passant de 4 ans en 2017 à </a:t>
                      </a:r>
                      <a:r>
                        <a:rPr lang="fr-FR" sz="2000" b="0" kern="1200" dirty="0">
                          <a:solidFill>
                            <a:schemeClr val="tx1"/>
                          </a:solidFill>
                          <a:latin typeface="+mn-lt"/>
                          <a:ea typeface="+mn-ea"/>
                          <a:cs typeface="+mn-cs"/>
                        </a:rPr>
                        <a:t>2,4</a:t>
                      </a:r>
                      <a:r>
                        <a:rPr lang="fr-FR" sz="2000" kern="1200" dirty="0">
                          <a:solidFill>
                            <a:schemeClr val="tx1"/>
                          </a:solidFill>
                          <a:latin typeface="+mn-lt"/>
                          <a:ea typeface="+mn-ea"/>
                          <a:cs typeface="+mn-cs"/>
                        </a:rPr>
                        <a:t> ans en 2023 et à 2,1 ans en 2024.</a:t>
                      </a:r>
                    </a:p>
                    <a:p>
                      <a:pPr marL="0" marR="0" indent="0" algn="just" defTabSz="1088502" rtl="0" eaLnBrk="1" fontAlgn="auto" latinLnBrk="0" hangingPunct="1">
                        <a:lnSpc>
                          <a:spcPct val="100000"/>
                        </a:lnSpc>
                        <a:spcBef>
                          <a:spcPts val="0"/>
                        </a:spcBef>
                        <a:spcAft>
                          <a:spcPts val="0"/>
                        </a:spcAft>
                        <a:buClrTx/>
                        <a:buSzTx/>
                        <a:buFontTx/>
                        <a:buNone/>
                        <a:tabLst/>
                        <a:defRPr/>
                      </a:pPr>
                      <a:endParaRPr lang="fr-FR" sz="500" kern="1200" dirty="0">
                        <a:solidFill>
                          <a:schemeClr val="tx1"/>
                        </a:solidFill>
                        <a:latin typeface="+mn-lt"/>
                        <a:ea typeface="+mn-ea"/>
                        <a:cs typeface="+mn-cs"/>
                      </a:endParaRPr>
                    </a:p>
                  </a:txBody>
                  <a:tcPr/>
                </a:tc>
                <a:tc>
                  <a:txBody>
                    <a:bodyPr/>
                    <a:lstStyle/>
                    <a:p>
                      <a:pPr algn="just"/>
                      <a:endParaRPr lang="fr-FR" sz="500" kern="1200" dirty="0">
                        <a:solidFill>
                          <a:schemeClr val="accent1">
                            <a:lumMod val="60000"/>
                            <a:lumOff val="40000"/>
                          </a:schemeClr>
                        </a:solidFill>
                        <a:latin typeface="+mn-lt"/>
                        <a:ea typeface="+mn-ea"/>
                        <a:cs typeface="+mn-cs"/>
                      </a:endParaRPr>
                    </a:p>
                    <a:p>
                      <a:pPr algn="just"/>
                      <a:r>
                        <a:rPr lang="fr-FR" sz="2000" kern="1200" dirty="0">
                          <a:solidFill>
                            <a:srgbClr val="005CA9"/>
                          </a:solidFill>
                          <a:latin typeface="+mn-lt"/>
                          <a:ea typeface="+mn-ea"/>
                          <a:cs typeface="+mn-cs"/>
                        </a:rPr>
                        <a:t>Seulement 3,4 % du corps a une ancienneté supérieure ou égale à 25 ans chez les D3S. </a:t>
                      </a:r>
                    </a:p>
                    <a:p>
                      <a:pPr algn="just"/>
                      <a:r>
                        <a:rPr lang="fr-FR" sz="2000" kern="1200" dirty="0">
                          <a:solidFill>
                            <a:srgbClr val="005CA9"/>
                          </a:solidFill>
                          <a:latin typeface="+mn-lt"/>
                          <a:ea typeface="+mn-ea"/>
                          <a:cs typeface="+mn-cs"/>
                        </a:rPr>
                        <a:t>16,1 %</a:t>
                      </a:r>
                      <a:r>
                        <a:rPr lang="fr-FR" sz="2000" kern="1200" dirty="0">
                          <a:solidFill>
                            <a:schemeClr val="tx1"/>
                          </a:solidFill>
                          <a:latin typeface="+mn-lt"/>
                          <a:ea typeface="+mn-ea"/>
                          <a:cs typeface="+mn-cs"/>
                        </a:rPr>
                        <a:t> (11,6 en 2023) ont une ancienneté supérieure ou égale à 20 ans et </a:t>
                      </a:r>
                      <a:r>
                        <a:rPr lang="fr-FR" sz="2000" kern="1200" dirty="0">
                          <a:solidFill>
                            <a:srgbClr val="005CA9"/>
                          </a:solidFill>
                          <a:latin typeface="+mn-lt"/>
                          <a:ea typeface="+mn-ea"/>
                          <a:cs typeface="+mn-cs"/>
                        </a:rPr>
                        <a:t>29,0 %</a:t>
                      </a:r>
                      <a:r>
                        <a:rPr lang="fr-FR" sz="2000" kern="1200" dirty="0">
                          <a:solidFill>
                            <a:schemeClr val="tx1"/>
                          </a:solidFill>
                          <a:latin typeface="+mn-lt"/>
                          <a:ea typeface="+mn-ea"/>
                          <a:cs typeface="+mn-cs"/>
                        </a:rPr>
                        <a:t> (33,9 % en 2023)  une ancienneté inferieure à 5 ans. </a:t>
                      </a:r>
                    </a:p>
                  </a:txBody>
                  <a:tcPr/>
                </a:tc>
                <a:tc>
                  <a:txBody>
                    <a:bodyPr/>
                    <a:lstStyle/>
                    <a:p>
                      <a:pPr algn="just"/>
                      <a:endParaRPr lang="fr-FR" sz="500" kern="1200" dirty="0">
                        <a:solidFill>
                          <a:schemeClr val="accent1">
                            <a:lumMod val="60000"/>
                            <a:lumOff val="40000"/>
                          </a:schemeClr>
                        </a:solidFill>
                        <a:latin typeface="+mn-lt"/>
                        <a:ea typeface="+mn-ea"/>
                        <a:cs typeface="+mn-cs"/>
                      </a:endParaRPr>
                    </a:p>
                    <a:p>
                      <a:pPr algn="just"/>
                      <a:r>
                        <a:rPr lang="fr-FR" sz="2000" kern="1200" dirty="0">
                          <a:solidFill>
                            <a:srgbClr val="0BBBEF"/>
                          </a:solidFill>
                          <a:latin typeface="+mn-lt"/>
                          <a:ea typeface="+mn-ea"/>
                          <a:cs typeface="+mn-cs"/>
                        </a:rPr>
                        <a:t>L’ancienneté moyenne dans le corps des DS hommes est de 8,5 ans, contre 7,9 ans pour les femmes. </a:t>
                      </a:r>
                      <a:r>
                        <a:rPr lang="fr-FR" sz="2000" kern="1200" dirty="0">
                          <a:solidFill>
                            <a:schemeClr val="tx1"/>
                          </a:solidFill>
                          <a:effectLst/>
                          <a:latin typeface="+mn-lt"/>
                          <a:ea typeface="+mn-ea"/>
                          <a:cs typeface="+mn-cs"/>
                        </a:rPr>
                        <a:t>P</a:t>
                      </a:r>
                      <a:r>
                        <a:rPr lang="fr-FR" sz="2000" kern="1200" dirty="0">
                          <a:solidFill>
                            <a:schemeClr val="tx1"/>
                          </a:solidFill>
                          <a:effectLst/>
                          <a:latin typeface="+mn-lt"/>
                          <a:ea typeface="Calibri"/>
                          <a:cs typeface="+mn-cs"/>
                        </a:rPr>
                        <a:t>our les DS coordonnateurs exerçant en établissement et pour les directeurs d’un institut, les hommes sont plus nombreux que les femmes dans les tranches d’ancienneté de 20 ans et plus.</a:t>
                      </a:r>
                    </a:p>
                  </a:txBody>
                  <a:tcPr/>
                </a:tc>
                <a:extLst>
                  <a:ext uri="{0D108BD9-81ED-4DB2-BD59-A6C34878D82A}">
                    <a16:rowId xmlns:a16="http://schemas.microsoft.com/office/drawing/2014/main" val="10002"/>
                  </a:ext>
                </a:extLst>
              </a:tr>
            </a:tbl>
          </a:graphicData>
        </a:graphic>
      </p:graphicFrame>
      <p:sp>
        <p:nvSpPr>
          <p:cNvPr id="3" name="Rectangle 2">
            <a:extLst>
              <a:ext uri="{FF2B5EF4-FFF2-40B4-BE49-F238E27FC236}">
                <a16:creationId xmlns:a16="http://schemas.microsoft.com/office/drawing/2014/main" id="{710593B1-1981-3F81-7B47-6B964521BDC1}"/>
              </a:ext>
            </a:extLst>
          </p:cNvPr>
          <p:cNvSpPr/>
          <p:nvPr/>
        </p:nvSpPr>
        <p:spPr>
          <a:xfrm>
            <a:off x="9583801" y="6529477"/>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3079398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06574" y="-98598"/>
            <a:ext cx="10971372" cy="648073"/>
          </a:xfrm>
        </p:spPr>
        <p:txBody>
          <a:bodyPr>
            <a:normAutofit/>
          </a:bodyPr>
          <a:lstStyle/>
          <a:p>
            <a:r>
              <a:rPr lang="fr-FR" sz="2800" dirty="0">
                <a:solidFill>
                  <a:srgbClr val="005CA9"/>
                </a:solidFill>
              </a:rPr>
              <a:t>Zoom sur les directeurs détachés</a:t>
            </a:r>
            <a:endParaRPr lang="fr-FR" sz="2800" dirty="0"/>
          </a:p>
        </p:txBody>
      </p:sp>
      <p:sp>
        <p:nvSpPr>
          <p:cNvPr id="12" name="Rectangle 11"/>
          <p:cNvSpPr/>
          <p:nvPr/>
        </p:nvSpPr>
        <p:spPr>
          <a:xfrm>
            <a:off x="5839328" y="117426"/>
            <a:ext cx="6016518" cy="2970044"/>
          </a:xfrm>
          <a:prstGeom prst="rect">
            <a:avLst/>
          </a:prstGeom>
        </p:spPr>
        <p:txBody>
          <a:bodyPr wrap="square">
            <a:spAutoFit/>
          </a:bodyPr>
          <a:lstStyle/>
          <a:p>
            <a:pPr marL="342900" indent="-342900" algn="just">
              <a:buFont typeface="Courier New" panose="02070309020205020404" pitchFamily="49" charset="0"/>
              <a:buChar char="o"/>
            </a:pPr>
            <a:r>
              <a:rPr lang="fr-FR" sz="1900" dirty="0"/>
              <a:t> </a:t>
            </a:r>
            <a:r>
              <a:rPr lang="fr-FR" sz="1900" b="1" dirty="0">
                <a:solidFill>
                  <a:srgbClr val="814997"/>
                </a:solidFill>
              </a:rPr>
              <a:t>DH</a:t>
            </a:r>
            <a:r>
              <a:rPr lang="fr-FR" sz="1900" dirty="0">
                <a:solidFill>
                  <a:srgbClr val="814997"/>
                </a:solidFill>
              </a:rPr>
              <a:t> </a:t>
            </a:r>
            <a:r>
              <a:rPr lang="fr-FR" sz="1900" b="1" dirty="0">
                <a:solidFill>
                  <a:srgbClr val="814997"/>
                </a:solidFill>
              </a:rPr>
              <a:t>détachés</a:t>
            </a:r>
            <a:r>
              <a:rPr lang="fr-FR" sz="1900" dirty="0">
                <a:solidFill>
                  <a:srgbClr val="814997"/>
                </a:solidFill>
              </a:rPr>
              <a:t> : </a:t>
            </a:r>
            <a:r>
              <a:rPr lang="fr-FR" sz="1900" b="1" dirty="0">
                <a:solidFill>
                  <a:srgbClr val="814997"/>
                </a:solidFill>
              </a:rPr>
              <a:t>12,2 % du corps</a:t>
            </a:r>
            <a:r>
              <a:rPr lang="fr-FR" sz="1900" dirty="0"/>
              <a:t>. En légère diminution sur les dix dernières années (- 0,4 % en moyenne par an).</a:t>
            </a:r>
          </a:p>
          <a:p>
            <a:pPr algn="just"/>
            <a:endParaRPr lang="fr-FR" sz="800" dirty="0"/>
          </a:p>
          <a:p>
            <a:pPr marL="342900" indent="-342900" algn="just">
              <a:buFont typeface="Courier New" panose="02070309020205020404" pitchFamily="49" charset="0"/>
              <a:buChar char="o"/>
            </a:pPr>
            <a:r>
              <a:rPr lang="fr-FR" sz="1900" dirty="0"/>
              <a:t> </a:t>
            </a:r>
            <a:r>
              <a:rPr lang="fr-FR" sz="1900" b="1" dirty="0">
                <a:solidFill>
                  <a:srgbClr val="005CA9"/>
                </a:solidFill>
              </a:rPr>
              <a:t>D3S détachés</a:t>
            </a:r>
            <a:r>
              <a:rPr lang="fr-FR" sz="1900" dirty="0">
                <a:solidFill>
                  <a:srgbClr val="005CA9"/>
                </a:solidFill>
              </a:rPr>
              <a:t> : </a:t>
            </a:r>
            <a:r>
              <a:rPr lang="fr-FR" sz="1900" b="1" dirty="0">
                <a:solidFill>
                  <a:srgbClr val="005CA9"/>
                </a:solidFill>
              </a:rPr>
              <a:t>20,2 % du corps </a:t>
            </a:r>
            <a:r>
              <a:rPr lang="fr-FR" sz="1800" b="1" dirty="0">
                <a:solidFill>
                  <a:srgbClr val="005CA9"/>
                </a:solidFill>
              </a:rPr>
              <a:t>(8,9 % détachés dans le corps des DH)</a:t>
            </a:r>
            <a:r>
              <a:rPr lang="fr-FR" sz="1900" dirty="0"/>
              <a:t>.</a:t>
            </a:r>
            <a:r>
              <a:rPr lang="fr-FR" sz="1900" dirty="0">
                <a:solidFill>
                  <a:srgbClr val="005CA9"/>
                </a:solidFill>
              </a:rPr>
              <a:t> </a:t>
            </a:r>
            <a:r>
              <a:rPr lang="fr-FR" sz="1900" dirty="0"/>
              <a:t>Forte progression enregistrée entre 2014 et 2024 (+ 74,2 %), avec un taux de croissance annuel moyen de + 5,7 %.</a:t>
            </a:r>
          </a:p>
          <a:p>
            <a:pPr algn="just"/>
            <a:endParaRPr lang="fr-FR" sz="800" dirty="0"/>
          </a:p>
          <a:p>
            <a:pPr marL="342900" indent="-342900" algn="just">
              <a:buFont typeface="Courier New" panose="02070309020205020404" pitchFamily="49" charset="0"/>
              <a:buChar char="o"/>
            </a:pPr>
            <a:r>
              <a:rPr lang="fr-FR" sz="1900" dirty="0"/>
              <a:t> </a:t>
            </a:r>
            <a:r>
              <a:rPr lang="fr-FR" sz="1900" b="1" dirty="0">
                <a:solidFill>
                  <a:schemeClr val="accent1">
                    <a:lumMod val="60000"/>
                    <a:lumOff val="40000"/>
                  </a:schemeClr>
                </a:solidFill>
              </a:rPr>
              <a:t>DS détachés</a:t>
            </a:r>
            <a:r>
              <a:rPr lang="fr-FR" sz="1900" dirty="0"/>
              <a:t> </a:t>
            </a:r>
            <a:r>
              <a:rPr lang="fr-FR" sz="1900" dirty="0">
                <a:solidFill>
                  <a:srgbClr val="0BBBEF"/>
                </a:solidFill>
              </a:rPr>
              <a:t>:</a:t>
            </a:r>
            <a:r>
              <a:rPr lang="fr-FR" sz="1900" dirty="0"/>
              <a:t> </a:t>
            </a:r>
            <a:r>
              <a:rPr lang="fr-FR" sz="1900" b="1" dirty="0">
                <a:solidFill>
                  <a:schemeClr val="accent1">
                    <a:lumMod val="60000"/>
                    <a:lumOff val="40000"/>
                  </a:schemeClr>
                </a:solidFill>
              </a:rPr>
              <a:t>2,0 % du corps</a:t>
            </a:r>
            <a:r>
              <a:rPr lang="fr-FR" sz="1900" dirty="0"/>
              <a:t>. En diminution depuis 2014 (- 18,8 % et - 2,1 % par an). </a:t>
            </a:r>
          </a:p>
        </p:txBody>
      </p:sp>
      <p:sp>
        <p:nvSpPr>
          <p:cNvPr id="13" name="Rectangle 12"/>
          <p:cNvSpPr/>
          <p:nvPr/>
        </p:nvSpPr>
        <p:spPr>
          <a:xfrm>
            <a:off x="262557" y="2997746"/>
            <a:ext cx="11565433" cy="3400931"/>
          </a:xfrm>
          <a:prstGeom prst="rect">
            <a:avLst/>
          </a:prstGeom>
        </p:spPr>
        <p:txBody>
          <a:bodyPr wrap="square">
            <a:spAutoFit/>
          </a:bodyPr>
          <a:lstStyle/>
          <a:p>
            <a:pPr algn="just"/>
            <a:r>
              <a:rPr lang="fr-FR" sz="1900" b="1" dirty="0">
                <a:solidFill>
                  <a:srgbClr val="814997"/>
                </a:solidFill>
              </a:rPr>
              <a:t>DH </a:t>
            </a:r>
            <a:r>
              <a:rPr lang="fr-FR" sz="1900" b="1" dirty="0"/>
              <a:t>: </a:t>
            </a:r>
            <a:r>
              <a:rPr lang="fr-FR" sz="1900" dirty="0"/>
              <a:t>Progression confirmée de la </a:t>
            </a:r>
            <a:r>
              <a:rPr lang="fr-FR" sz="1900" dirty="0">
                <a:solidFill>
                  <a:srgbClr val="814997"/>
                </a:solidFill>
              </a:rPr>
              <a:t>féminisation </a:t>
            </a:r>
            <a:r>
              <a:rPr lang="fr-FR" sz="1900" dirty="0"/>
              <a:t>des </a:t>
            </a:r>
            <a:r>
              <a:rPr lang="fr-FR" sz="1900" dirty="0">
                <a:solidFill>
                  <a:srgbClr val="814997"/>
                </a:solidFill>
              </a:rPr>
              <a:t>DH détachés </a:t>
            </a:r>
            <a:r>
              <a:rPr lang="fr-FR" sz="1900" dirty="0"/>
              <a:t>(</a:t>
            </a:r>
            <a:r>
              <a:rPr lang="fr-FR" sz="1900" dirty="0">
                <a:solidFill>
                  <a:srgbClr val="814997"/>
                </a:solidFill>
              </a:rPr>
              <a:t>49,5 % en 2024</a:t>
            </a:r>
            <a:r>
              <a:rPr lang="fr-FR" sz="1900" dirty="0"/>
              <a:t>, contre </a:t>
            </a:r>
            <a:r>
              <a:rPr lang="fr-FR" sz="1900" dirty="0">
                <a:solidFill>
                  <a:srgbClr val="814997"/>
                </a:solidFill>
              </a:rPr>
              <a:t>36,1 % en 2014</a:t>
            </a:r>
            <a:r>
              <a:rPr lang="fr-FR" sz="1900" dirty="0"/>
              <a:t>). Un âge moyen de </a:t>
            </a:r>
            <a:r>
              <a:rPr lang="fr-FR" sz="1900" dirty="0">
                <a:solidFill>
                  <a:srgbClr val="814997"/>
                </a:solidFill>
              </a:rPr>
              <a:t>49,4 ans </a:t>
            </a:r>
            <a:r>
              <a:rPr lang="fr-FR" sz="1900" dirty="0"/>
              <a:t>en 2024 (48,4 ans pour les femmes; 50,4 ans hommes) contre 49,7 ans en 2014. Un âge médian de </a:t>
            </a:r>
            <a:r>
              <a:rPr lang="fr-FR" sz="1900" dirty="0">
                <a:solidFill>
                  <a:srgbClr val="814997"/>
                </a:solidFill>
              </a:rPr>
              <a:t>48,7 ans pour les 368 DH en détachement en 2024 </a:t>
            </a:r>
            <a:r>
              <a:rPr lang="fr-FR" sz="1900" dirty="0"/>
              <a:t>(47,8 ans pour les femmes contre 50,6 ans pour les hommes).</a:t>
            </a:r>
          </a:p>
          <a:p>
            <a:pPr algn="just"/>
            <a:endParaRPr lang="fr-FR" sz="1000" dirty="0"/>
          </a:p>
          <a:p>
            <a:pPr lvl="0" algn="just"/>
            <a:r>
              <a:rPr lang="fr-FR" sz="1900" b="1" dirty="0">
                <a:solidFill>
                  <a:srgbClr val="005CA9"/>
                </a:solidFill>
              </a:rPr>
              <a:t>D3S :</a:t>
            </a:r>
            <a:r>
              <a:rPr lang="fr-FR" sz="1900" b="1" dirty="0"/>
              <a:t> </a:t>
            </a:r>
            <a:r>
              <a:rPr lang="fr-FR" sz="1900" dirty="0"/>
              <a:t>Des femmes nombreuses également chez les </a:t>
            </a:r>
            <a:r>
              <a:rPr lang="fr-FR" sz="1900" dirty="0">
                <a:solidFill>
                  <a:srgbClr val="005CA9"/>
                </a:solidFill>
              </a:rPr>
              <a:t>D3S détachés (74,1 %) </a:t>
            </a:r>
            <a:r>
              <a:rPr lang="fr-FR" sz="1900" dirty="0"/>
              <a:t>et plus jeunes (43,3 ans en moyennes pour les femmes et 44,2 ans pour les hommes). Concernant </a:t>
            </a:r>
            <a:r>
              <a:rPr lang="fr-FR" sz="1900" dirty="0">
                <a:solidFill>
                  <a:srgbClr val="005CA9"/>
                </a:solidFill>
              </a:rPr>
              <a:t>l’âge médian</a:t>
            </a:r>
            <a:r>
              <a:rPr lang="fr-FR" sz="1900" dirty="0"/>
              <a:t>, l</a:t>
            </a:r>
            <a:r>
              <a:rPr lang="fr-FR" sz="2000" dirty="0"/>
              <a:t>a moitié des directrices a moins de 43,4 ans, contre 42,9 ans pour les hommes détachés. Le seuil de 25 % </a:t>
            </a:r>
            <a:r>
              <a:rPr lang="fr-FR" sz="1900" dirty="0"/>
              <a:t> des plus âgés (Q3) en détachement se situe à 48,7 ans pour les femmes et à 52,0 ans pour les hommes.</a:t>
            </a:r>
          </a:p>
          <a:p>
            <a:pPr lvl="0" algn="just"/>
            <a:endParaRPr lang="fr-FR" sz="1000" b="1" dirty="0"/>
          </a:p>
          <a:p>
            <a:pPr algn="just"/>
            <a:r>
              <a:rPr lang="fr-FR" sz="1900" b="1" dirty="0">
                <a:solidFill>
                  <a:srgbClr val="0BBBEF"/>
                </a:solidFill>
              </a:rPr>
              <a:t>DS :</a:t>
            </a:r>
            <a:r>
              <a:rPr lang="fr-FR" sz="2000" dirty="0">
                <a:solidFill>
                  <a:srgbClr val="0BBBEF"/>
                </a:solidFill>
              </a:rPr>
              <a:t> </a:t>
            </a:r>
            <a:r>
              <a:rPr lang="fr-FR" sz="2000" dirty="0"/>
              <a:t>une position statutaire concernant davantage les hommes, </a:t>
            </a:r>
            <a:r>
              <a:rPr lang="fr-FR" sz="2000" dirty="0">
                <a:solidFill>
                  <a:srgbClr val="0BBBEF"/>
                </a:solidFill>
              </a:rPr>
              <a:t>2,2 %</a:t>
            </a:r>
            <a:r>
              <a:rPr lang="fr-FR" sz="2000" dirty="0"/>
              <a:t> des DS hommes, contre </a:t>
            </a:r>
            <a:r>
              <a:rPr lang="fr-FR" sz="2000" dirty="0">
                <a:solidFill>
                  <a:srgbClr val="0BBBEF"/>
                </a:solidFill>
              </a:rPr>
              <a:t>1</a:t>
            </a:r>
            <a:r>
              <a:rPr lang="fr-FR" dirty="0">
                <a:solidFill>
                  <a:srgbClr val="0BBBEF"/>
                </a:solidFill>
              </a:rPr>
              <a:t>,3 %</a:t>
            </a:r>
            <a:r>
              <a:rPr lang="fr-FR" dirty="0"/>
              <a:t> des directrices des soins. Avec un </a:t>
            </a:r>
            <a:r>
              <a:rPr lang="fr-FR" dirty="0">
                <a:solidFill>
                  <a:srgbClr val="0BBBEF"/>
                </a:solidFill>
              </a:rPr>
              <a:t>âge moyen </a:t>
            </a:r>
            <a:r>
              <a:rPr lang="fr-FR" dirty="0"/>
              <a:t>observé chez les </a:t>
            </a:r>
            <a:r>
              <a:rPr lang="fr-FR" dirty="0">
                <a:solidFill>
                  <a:srgbClr val="0BBBEF"/>
                </a:solidFill>
              </a:rPr>
              <a:t>DS détachés </a:t>
            </a:r>
            <a:r>
              <a:rPr lang="fr-FR" dirty="0"/>
              <a:t>de </a:t>
            </a:r>
            <a:r>
              <a:rPr lang="fr-FR" dirty="0">
                <a:solidFill>
                  <a:srgbClr val="0BBBEF"/>
                </a:solidFill>
              </a:rPr>
              <a:t>56,7 ans.</a:t>
            </a:r>
          </a:p>
        </p:txBody>
      </p:sp>
      <p:pic>
        <p:nvPicPr>
          <p:cNvPr id="3" name="Image 2">
            <a:extLst>
              <a:ext uri="{FF2B5EF4-FFF2-40B4-BE49-F238E27FC236}">
                <a16:creationId xmlns:a16="http://schemas.microsoft.com/office/drawing/2014/main" id="{3DA01313-BEB5-23D5-5806-53B9FE0F504B}"/>
              </a:ext>
            </a:extLst>
          </p:cNvPr>
          <p:cNvPicPr>
            <a:picLocks noChangeAspect="1"/>
          </p:cNvPicPr>
          <p:nvPr/>
        </p:nvPicPr>
        <p:blipFill>
          <a:blip r:embed="rId2"/>
          <a:stretch>
            <a:fillRect/>
          </a:stretch>
        </p:blipFill>
        <p:spPr>
          <a:xfrm>
            <a:off x="381736" y="477466"/>
            <a:ext cx="5281422" cy="2508123"/>
          </a:xfrm>
          <a:prstGeom prst="rect">
            <a:avLst/>
          </a:prstGeom>
        </p:spPr>
      </p:pic>
      <p:sp>
        <p:nvSpPr>
          <p:cNvPr id="2" name="Rectangle 1">
            <a:extLst>
              <a:ext uri="{FF2B5EF4-FFF2-40B4-BE49-F238E27FC236}">
                <a16:creationId xmlns:a16="http://schemas.microsoft.com/office/drawing/2014/main" id="{4FD5EF51-0972-D67D-9AA5-537B59F53C4D}"/>
              </a:ext>
            </a:extLst>
          </p:cNvPr>
          <p:cNvSpPr/>
          <p:nvPr/>
        </p:nvSpPr>
        <p:spPr>
          <a:xfrm>
            <a:off x="9583801" y="6457469"/>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117102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06574" y="621482"/>
            <a:ext cx="11449272" cy="360039"/>
          </a:xfrm>
        </p:spPr>
        <p:txBody>
          <a:bodyPr>
            <a:noAutofit/>
          </a:bodyPr>
          <a:lstStyle/>
          <a:p>
            <a:r>
              <a:rPr lang="fr-FR" sz="2000" u="sng" dirty="0">
                <a:solidFill>
                  <a:schemeClr val="accent1">
                    <a:lumMod val="40000"/>
                    <a:lumOff val="60000"/>
                  </a:schemeClr>
                </a:solidFill>
              </a:rPr>
              <a:t>Ancienneté moyenne dans le corps des directeurs </a:t>
            </a:r>
            <a:r>
              <a:rPr lang="fr-FR" sz="2000" b="1" u="sng" dirty="0">
                <a:solidFill>
                  <a:schemeClr val="accent1">
                    <a:lumMod val="40000"/>
                    <a:lumOff val="60000"/>
                  </a:schemeClr>
                </a:solidFill>
              </a:rPr>
              <a:t>détachés</a:t>
            </a:r>
            <a:r>
              <a:rPr lang="fr-FR" sz="2000" u="sng" dirty="0">
                <a:solidFill>
                  <a:schemeClr val="accent1">
                    <a:lumMod val="40000"/>
                    <a:lumOff val="60000"/>
                  </a:schemeClr>
                </a:solidFill>
              </a:rPr>
              <a:t> (au 1</a:t>
            </a:r>
            <a:r>
              <a:rPr lang="fr-FR" sz="2000" u="sng" baseline="30000" dirty="0">
                <a:solidFill>
                  <a:schemeClr val="accent1">
                    <a:lumMod val="40000"/>
                    <a:lumOff val="60000"/>
                  </a:schemeClr>
                </a:solidFill>
              </a:rPr>
              <a:t>er</a:t>
            </a:r>
            <a:r>
              <a:rPr lang="fr-FR" sz="2000" u="sng" dirty="0">
                <a:solidFill>
                  <a:schemeClr val="accent1">
                    <a:lumMod val="40000"/>
                    <a:lumOff val="60000"/>
                  </a:schemeClr>
                </a:solidFill>
              </a:rPr>
              <a:t> janvier 2024) : </a:t>
            </a:r>
          </a:p>
        </p:txBody>
      </p:sp>
      <p:graphicFrame>
        <p:nvGraphicFramePr>
          <p:cNvPr id="2" name="Tableau 1"/>
          <p:cNvGraphicFramePr>
            <a:graphicFrameLocks noGrp="1"/>
          </p:cNvGraphicFramePr>
          <p:nvPr>
            <p:extLst>
              <p:ext uri="{D42A27DB-BD31-4B8C-83A1-F6EECF244321}">
                <p14:modId xmlns:p14="http://schemas.microsoft.com/office/powerpoint/2010/main" val="1693200341"/>
              </p:ext>
            </p:extLst>
          </p:nvPr>
        </p:nvGraphicFramePr>
        <p:xfrm>
          <a:off x="334566" y="981522"/>
          <a:ext cx="11449271" cy="975360"/>
        </p:xfrm>
        <a:graphic>
          <a:graphicData uri="http://schemas.openxmlformats.org/drawingml/2006/table">
            <a:tbl>
              <a:tblPr firstRow="1" bandRow="1">
                <a:tableStyleId>{5C22544A-7EE6-4342-B048-85BDC9FD1C3A}</a:tableStyleId>
              </a:tblPr>
              <a:tblGrid>
                <a:gridCol w="3600400">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gridCol w="4680519">
                  <a:extLst>
                    <a:ext uri="{9D8B030D-6E8A-4147-A177-3AD203B41FA5}">
                      <a16:colId xmlns:a16="http://schemas.microsoft.com/office/drawing/2014/main" val="20002"/>
                    </a:ext>
                  </a:extLst>
                </a:gridCol>
              </a:tblGrid>
              <a:tr h="373112">
                <a:tc>
                  <a:txBody>
                    <a:bodyPr/>
                    <a:lstStyle/>
                    <a:p>
                      <a:pPr algn="ctr"/>
                      <a:r>
                        <a:rPr lang="fr-FR" sz="2200" b="1" dirty="0">
                          <a:solidFill>
                            <a:schemeClr val="bg1"/>
                          </a:solidFill>
                        </a:rPr>
                        <a:t>DH : 18,4 ans</a:t>
                      </a:r>
                    </a:p>
                    <a:p>
                      <a:pPr algn="ctr"/>
                      <a:r>
                        <a:rPr lang="fr-FR" sz="1800" b="1" dirty="0">
                          <a:solidFill>
                            <a:schemeClr val="bg1"/>
                          </a:solidFill>
                        </a:rPr>
                        <a:t>(Rappel DH</a:t>
                      </a:r>
                      <a:r>
                        <a:rPr lang="fr-FR" sz="1800" dirty="0">
                          <a:solidFill>
                            <a:schemeClr val="bg1"/>
                          </a:solidFill>
                          <a:ea typeface="Calibri"/>
                          <a:cs typeface="Times New Roman"/>
                        </a:rPr>
                        <a:t> en établissement </a:t>
                      </a:r>
                      <a:r>
                        <a:rPr lang="fr-FR" sz="1800" dirty="0">
                          <a:solidFill>
                            <a:schemeClr val="bg1"/>
                          </a:solidFill>
                          <a:ea typeface="Calibri"/>
                        </a:rPr>
                        <a:t>: 14,1 ans )</a:t>
                      </a:r>
                      <a:endParaRPr lang="fr-FR" sz="1800" dirty="0">
                        <a:solidFill>
                          <a:schemeClr val="bg1"/>
                        </a:solidFill>
                      </a:endParaRPr>
                    </a:p>
                  </a:txBody>
                  <a:tcPr/>
                </a:tc>
                <a:tc>
                  <a:txBody>
                    <a:bodyPr/>
                    <a:lstStyle/>
                    <a:p>
                      <a:pPr algn="ctr"/>
                      <a:r>
                        <a:rPr lang="fr-FR" sz="2200" b="1" dirty="0">
                          <a:solidFill>
                            <a:schemeClr val="bg1"/>
                          </a:solidFill>
                        </a:rPr>
                        <a:t>D3S : 11,8 ans</a:t>
                      </a:r>
                    </a:p>
                    <a:p>
                      <a:pPr algn="ctr"/>
                      <a:r>
                        <a:rPr lang="fr-FR" sz="1800" b="1" dirty="0">
                          <a:solidFill>
                            <a:schemeClr val="bg1"/>
                          </a:solidFill>
                        </a:rPr>
                        <a:t>(Rappel D3S en établissement </a:t>
                      </a:r>
                      <a:r>
                        <a:rPr lang="fr-FR" sz="1800" dirty="0">
                          <a:solidFill>
                            <a:schemeClr val="bg1"/>
                          </a:solidFill>
                          <a:ea typeface="Calibri"/>
                        </a:rPr>
                        <a:t>: 11,3 ans )</a:t>
                      </a:r>
                      <a:endParaRPr lang="fr-FR" sz="1800" dirty="0">
                        <a:solidFill>
                          <a:schemeClr val="bg1"/>
                        </a:solidFill>
                      </a:endParaRPr>
                    </a:p>
                  </a:txBody>
                  <a:tcPr/>
                </a:tc>
                <a:tc>
                  <a:txBody>
                    <a:bodyPr/>
                    <a:lstStyle/>
                    <a:p>
                      <a:pPr marL="0" marR="0" indent="0" algn="ctr" defTabSz="1088502" rtl="0" eaLnBrk="1" fontAlgn="auto" latinLnBrk="0" hangingPunct="1">
                        <a:lnSpc>
                          <a:spcPct val="100000"/>
                        </a:lnSpc>
                        <a:spcBef>
                          <a:spcPts val="0"/>
                        </a:spcBef>
                        <a:spcAft>
                          <a:spcPts val="0"/>
                        </a:spcAft>
                        <a:buClrTx/>
                        <a:buSzTx/>
                        <a:buFontTx/>
                        <a:buNone/>
                        <a:tabLst/>
                        <a:defRPr/>
                      </a:pPr>
                      <a:r>
                        <a:rPr lang="fr-FR" sz="2200" b="1" dirty="0">
                          <a:solidFill>
                            <a:schemeClr val="bg1"/>
                          </a:solidFill>
                        </a:rPr>
                        <a:t>DS : 11,1 ans</a:t>
                      </a:r>
                    </a:p>
                    <a:p>
                      <a:pPr marL="0" marR="0" indent="0" algn="ctr" defTabSz="1088502" rtl="0" eaLnBrk="1" fontAlgn="auto" latinLnBrk="0" hangingPunct="1">
                        <a:lnSpc>
                          <a:spcPct val="100000"/>
                        </a:lnSpc>
                        <a:spcBef>
                          <a:spcPts val="0"/>
                        </a:spcBef>
                        <a:spcAft>
                          <a:spcPts val="0"/>
                        </a:spcAft>
                        <a:buClrTx/>
                        <a:buSzTx/>
                        <a:buFontTx/>
                        <a:buNone/>
                        <a:tabLst/>
                        <a:defRPr/>
                      </a:pPr>
                      <a:r>
                        <a:rPr lang="fr-FR" sz="1800" b="1" dirty="0">
                          <a:solidFill>
                            <a:schemeClr val="bg1"/>
                          </a:solidFill>
                        </a:rPr>
                        <a:t>(Rappel DS en établissement ou institut </a:t>
                      </a:r>
                      <a:r>
                        <a:rPr lang="fr-FR" sz="1800" dirty="0">
                          <a:solidFill>
                            <a:schemeClr val="bg1"/>
                          </a:solidFill>
                          <a:ea typeface="Calibri"/>
                        </a:rPr>
                        <a:t>: 8,0 ans)</a:t>
                      </a:r>
                    </a:p>
                  </a:txBody>
                  <a:tcPr/>
                </a:tc>
                <a:extLst>
                  <a:ext uri="{0D108BD9-81ED-4DB2-BD59-A6C34878D82A}">
                    <a16:rowId xmlns:a16="http://schemas.microsoft.com/office/drawing/2014/main" val="10000"/>
                  </a:ext>
                </a:extLst>
              </a:tr>
            </a:tbl>
          </a:graphicData>
        </a:graphic>
      </p:graphicFrame>
      <p:sp>
        <p:nvSpPr>
          <p:cNvPr id="5" name="Titre 3"/>
          <p:cNvSpPr txBox="1">
            <a:spLocks/>
          </p:cNvSpPr>
          <p:nvPr/>
        </p:nvSpPr>
        <p:spPr>
          <a:xfrm>
            <a:off x="406574" y="45418"/>
            <a:ext cx="10971372" cy="648073"/>
          </a:xfrm>
          <a:prstGeom prst="rect">
            <a:avLst/>
          </a:prstGeom>
        </p:spPr>
        <p:txBody>
          <a:bodyPr vert="horz" lIns="108850" tIns="54425" rIns="108850" bIns="54425" rtlCol="0" anchor="ctr">
            <a:normAutofit fontScale="97500"/>
          </a:bodyPr>
          <a:lstStyle>
            <a:lvl1pPr algn="l" defTabSz="1088502" rtl="0" eaLnBrk="1" latinLnBrk="0" hangingPunct="1">
              <a:spcBef>
                <a:spcPct val="0"/>
              </a:spcBef>
              <a:buNone/>
              <a:defRPr sz="3600" kern="1200">
                <a:solidFill>
                  <a:schemeClr val="accent3"/>
                </a:solidFill>
                <a:latin typeface="+mj-lt"/>
                <a:ea typeface="+mj-ea"/>
                <a:cs typeface="+mj-cs"/>
              </a:defRPr>
            </a:lvl1pPr>
          </a:lstStyle>
          <a:p>
            <a:r>
              <a:rPr lang="fr-FR" sz="2800" dirty="0">
                <a:solidFill>
                  <a:srgbClr val="005CA9"/>
                </a:solidFill>
              </a:rPr>
              <a:t>Zoom sur les directeurs détachés (suite)</a:t>
            </a:r>
            <a:endParaRPr lang="fr-FR" sz="2800" dirty="0"/>
          </a:p>
        </p:txBody>
      </p:sp>
      <p:graphicFrame>
        <p:nvGraphicFramePr>
          <p:cNvPr id="6" name="Tableau 5"/>
          <p:cNvGraphicFramePr>
            <a:graphicFrameLocks noGrp="1"/>
          </p:cNvGraphicFramePr>
          <p:nvPr>
            <p:extLst>
              <p:ext uri="{D42A27DB-BD31-4B8C-83A1-F6EECF244321}">
                <p14:modId xmlns:p14="http://schemas.microsoft.com/office/powerpoint/2010/main" val="4202783872"/>
              </p:ext>
            </p:extLst>
          </p:nvPr>
        </p:nvGraphicFramePr>
        <p:xfrm>
          <a:off x="334566" y="2349674"/>
          <a:ext cx="11449271" cy="426720"/>
        </p:xfrm>
        <a:graphic>
          <a:graphicData uri="http://schemas.openxmlformats.org/drawingml/2006/table">
            <a:tbl>
              <a:tblPr firstRow="1" bandRow="1">
                <a:tableStyleId>{5C22544A-7EE6-4342-B048-85BDC9FD1C3A}</a:tableStyleId>
              </a:tblPr>
              <a:tblGrid>
                <a:gridCol w="3600400">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gridCol w="4680519">
                  <a:extLst>
                    <a:ext uri="{9D8B030D-6E8A-4147-A177-3AD203B41FA5}">
                      <a16:colId xmlns:a16="http://schemas.microsoft.com/office/drawing/2014/main" val="20002"/>
                    </a:ext>
                  </a:extLst>
                </a:gridCol>
              </a:tblGrid>
              <a:tr h="373112">
                <a:tc>
                  <a:txBody>
                    <a:bodyPr/>
                    <a:lstStyle/>
                    <a:p>
                      <a:pPr algn="ctr"/>
                      <a:r>
                        <a:rPr lang="fr-FR" sz="2200" b="1" dirty="0">
                          <a:solidFill>
                            <a:srgbClr val="814997"/>
                          </a:solidFill>
                        </a:rPr>
                        <a:t>DH : 5,4 ans</a:t>
                      </a:r>
                    </a:p>
                  </a:txBody>
                  <a:tcPr>
                    <a:solidFill>
                      <a:schemeClr val="accent2">
                        <a:lumMod val="20000"/>
                        <a:lumOff val="80000"/>
                      </a:schemeClr>
                    </a:solidFill>
                  </a:tcPr>
                </a:tc>
                <a:tc>
                  <a:txBody>
                    <a:bodyPr/>
                    <a:lstStyle/>
                    <a:p>
                      <a:pPr algn="ctr"/>
                      <a:r>
                        <a:rPr lang="fr-FR" sz="2200" b="1" dirty="0">
                          <a:solidFill>
                            <a:srgbClr val="005CA9"/>
                          </a:solidFill>
                        </a:rPr>
                        <a:t>D3S : 2,5 ans</a:t>
                      </a:r>
                    </a:p>
                  </a:txBody>
                  <a:tcPr>
                    <a:solidFill>
                      <a:schemeClr val="accent2">
                        <a:lumMod val="20000"/>
                        <a:lumOff val="80000"/>
                      </a:schemeClr>
                    </a:solidFill>
                  </a:tcPr>
                </a:tc>
                <a:tc>
                  <a:txBody>
                    <a:bodyPr/>
                    <a:lstStyle/>
                    <a:p>
                      <a:pPr marL="0" marR="0" indent="0" algn="ctr" defTabSz="1088502" rtl="0" eaLnBrk="1" fontAlgn="auto" latinLnBrk="0" hangingPunct="1">
                        <a:lnSpc>
                          <a:spcPct val="100000"/>
                        </a:lnSpc>
                        <a:spcBef>
                          <a:spcPts val="0"/>
                        </a:spcBef>
                        <a:spcAft>
                          <a:spcPts val="0"/>
                        </a:spcAft>
                        <a:buClrTx/>
                        <a:buSzTx/>
                        <a:buFontTx/>
                        <a:buNone/>
                        <a:tabLst/>
                        <a:defRPr/>
                      </a:pPr>
                      <a:r>
                        <a:rPr lang="fr-FR" sz="2200" b="1" dirty="0">
                          <a:solidFill>
                            <a:srgbClr val="0BBBEF"/>
                          </a:solidFill>
                        </a:rPr>
                        <a:t>DS : 3,0 ans</a:t>
                      </a:r>
                    </a:p>
                  </a:txBody>
                  <a:tcPr>
                    <a:solidFill>
                      <a:schemeClr val="accent2">
                        <a:lumMod val="20000"/>
                        <a:lumOff val="80000"/>
                      </a:schemeClr>
                    </a:solidFill>
                  </a:tcPr>
                </a:tc>
                <a:extLst>
                  <a:ext uri="{0D108BD9-81ED-4DB2-BD59-A6C34878D82A}">
                    <a16:rowId xmlns:a16="http://schemas.microsoft.com/office/drawing/2014/main" val="10000"/>
                  </a:ext>
                </a:extLst>
              </a:tr>
            </a:tbl>
          </a:graphicData>
        </a:graphic>
      </p:graphicFrame>
      <p:sp>
        <p:nvSpPr>
          <p:cNvPr id="7" name="Titre 3"/>
          <p:cNvSpPr txBox="1">
            <a:spLocks/>
          </p:cNvSpPr>
          <p:nvPr/>
        </p:nvSpPr>
        <p:spPr>
          <a:xfrm>
            <a:off x="478582" y="1989634"/>
            <a:ext cx="11449272" cy="360039"/>
          </a:xfrm>
          <a:prstGeom prst="rect">
            <a:avLst/>
          </a:prstGeom>
        </p:spPr>
        <p:txBody>
          <a:bodyPr vert="horz" lIns="108850" tIns="54425" rIns="108850" bIns="54425" rtlCol="0" anchor="ctr">
            <a:noAutofit/>
          </a:bodyPr>
          <a:lstStyle>
            <a:lvl1pPr algn="l" defTabSz="1088502" rtl="0" eaLnBrk="1" latinLnBrk="0" hangingPunct="1">
              <a:spcBef>
                <a:spcPct val="0"/>
              </a:spcBef>
              <a:buNone/>
              <a:defRPr sz="3600" kern="1200">
                <a:solidFill>
                  <a:schemeClr val="accent3"/>
                </a:solidFill>
                <a:latin typeface="+mj-lt"/>
                <a:ea typeface="+mj-ea"/>
                <a:cs typeface="+mj-cs"/>
              </a:defRPr>
            </a:lvl1pPr>
          </a:lstStyle>
          <a:p>
            <a:r>
              <a:rPr lang="fr-FR" sz="2000" u="sng" dirty="0">
                <a:solidFill>
                  <a:schemeClr val="accent1">
                    <a:lumMod val="40000"/>
                    <a:lumOff val="60000"/>
                  </a:schemeClr>
                </a:solidFill>
              </a:rPr>
              <a:t>Ancienneté moyenne dans la position des directeurs </a:t>
            </a:r>
            <a:r>
              <a:rPr lang="fr-FR" sz="2000" b="1" u="sng" dirty="0">
                <a:solidFill>
                  <a:schemeClr val="accent1">
                    <a:lumMod val="40000"/>
                    <a:lumOff val="60000"/>
                  </a:schemeClr>
                </a:solidFill>
              </a:rPr>
              <a:t>détachés</a:t>
            </a:r>
            <a:r>
              <a:rPr lang="fr-FR" sz="2000" u="sng" dirty="0">
                <a:solidFill>
                  <a:schemeClr val="accent1">
                    <a:lumMod val="40000"/>
                    <a:lumOff val="60000"/>
                  </a:schemeClr>
                </a:solidFill>
              </a:rPr>
              <a:t> (au 1</a:t>
            </a:r>
            <a:r>
              <a:rPr lang="fr-FR" sz="2000" u="sng" baseline="30000" dirty="0">
                <a:solidFill>
                  <a:schemeClr val="accent1">
                    <a:lumMod val="40000"/>
                    <a:lumOff val="60000"/>
                  </a:schemeClr>
                </a:solidFill>
              </a:rPr>
              <a:t>er</a:t>
            </a:r>
            <a:r>
              <a:rPr lang="fr-FR" sz="2000" u="sng" dirty="0">
                <a:solidFill>
                  <a:schemeClr val="accent1">
                    <a:lumMod val="40000"/>
                    <a:lumOff val="60000"/>
                  </a:schemeClr>
                </a:solidFill>
              </a:rPr>
              <a:t> janvier 2024) :</a:t>
            </a:r>
          </a:p>
        </p:txBody>
      </p:sp>
      <p:sp>
        <p:nvSpPr>
          <p:cNvPr id="3" name="ZoneTexte 2"/>
          <p:cNvSpPr txBox="1"/>
          <p:nvPr/>
        </p:nvSpPr>
        <p:spPr>
          <a:xfrm>
            <a:off x="318075" y="3627234"/>
            <a:ext cx="11436194" cy="738664"/>
          </a:xfrm>
          <a:prstGeom prst="rect">
            <a:avLst/>
          </a:prstGeom>
          <a:noFill/>
        </p:spPr>
        <p:txBody>
          <a:bodyPr wrap="square" rtlCol="0">
            <a:spAutoFit/>
          </a:bodyPr>
          <a:lstStyle/>
          <a:p>
            <a:pPr algn="just"/>
            <a:r>
              <a:rPr lang="fr-FR" dirty="0"/>
              <a:t>La </a:t>
            </a:r>
            <a:r>
              <a:rPr lang="fr-FR" sz="1900" b="1" dirty="0"/>
              <a:t>FPE</a:t>
            </a:r>
            <a:r>
              <a:rPr lang="fr-FR" dirty="0"/>
              <a:t> attire la majorité des </a:t>
            </a:r>
            <a:r>
              <a:rPr lang="fr-FR" dirty="0">
                <a:solidFill>
                  <a:srgbClr val="814997"/>
                </a:solidFill>
              </a:rPr>
              <a:t>DH (44,0 %) </a:t>
            </a:r>
            <a:r>
              <a:rPr lang="fr-FR" dirty="0"/>
              <a:t>en détachement alors qu’il s’agit de la </a:t>
            </a:r>
            <a:r>
              <a:rPr lang="fr-FR" sz="1900" b="1" dirty="0"/>
              <a:t>FPH</a:t>
            </a:r>
            <a:r>
              <a:rPr lang="fr-FR" dirty="0"/>
              <a:t> (50,2 %) pour les D3S.</a:t>
            </a:r>
          </a:p>
        </p:txBody>
      </p:sp>
      <p:sp>
        <p:nvSpPr>
          <p:cNvPr id="12" name="ZoneTexte 11">
            <a:extLst>
              <a:ext uri="{FF2B5EF4-FFF2-40B4-BE49-F238E27FC236}">
                <a16:creationId xmlns:a16="http://schemas.microsoft.com/office/drawing/2014/main" id="{5A15AF17-831E-3D6D-F0E3-9F45414B8E3B}"/>
              </a:ext>
            </a:extLst>
          </p:cNvPr>
          <p:cNvSpPr txBox="1"/>
          <p:nvPr/>
        </p:nvSpPr>
        <p:spPr>
          <a:xfrm>
            <a:off x="406573" y="2853730"/>
            <a:ext cx="11347695" cy="400110"/>
          </a:xfrm>
          <a:prstGeom prst="rect">
            <a:avLst/>
          </a:prstGeom>
          <a:noFill/>
        </p:spPr>
        <p:txBody>
          <a:bodyPr wrap="square">
            <a:spAutoFit/>
          </a:bodyPr>
          <a:lstStyle/>
          <a:p>
            <a:r>
              <a:rPr lang="fr-FR" sz="2000" u="sng" dirty="0">
                <a:solidFill>
                  <a:schemeClr val="accent1">
                    <a:lumMod val="40000"/>
                    <a:lumOff val="60000"/>
                  </a:schemeClr>
                </a:solidFill>
              </a:rPr>
              <a:t>Ancienneté médiane dans la position des directeurs </a:t>
            </a:r>
            <a:r>
              <a:rPr lang="fr-FR" sz="2000" b="1" u="sng" dirty="0">
                <a:solidFill>
                  <a:schemeClr val="accent1">
                    <a:lumMod val="40000"/>
                    <a:lumOff val="60000"/>
                  </a:schemeClr>
                </a:solidFill>
              </a:rPr>
              <a:t>détachés</a:t>
            </a:r>
            <a:r>
              <a:rPr lang="fr-FR" sz="2000" u="sng" dirty="0">
                <a:solidFill>
                  <a:schemeClr val="accent1">
                    <a:lumMod val="40000"/>
                    <a:lumOff val="60000"/>
                  </a:schemeClr>
                </a:solidFill>
              </a:rPr>
              <a:t> (au 1</a:t>
            </a:r>
            <a:r>
              <a:rPr lang="fr-FR" sz="2000" u="sng" baseline="30000" dirty="0">
                <a:solidFill>
                  <a:schemeClr val="accent1">
                    <a:lumMod val="40000"/>
                    <a:lumOff val="60000"/>
                  </a:schemeClr>
                </a:solidFill>
              </a:rPr>
              <a:t>er</a:t>
            </a:r>
            <a:r>
              <a:rPr lang="fr-FR" sz="2000" u="sng" dirty="0">
                <a:solidFill>
                  <a:schemeClr val="accent1">
                    <a:lumMod val="40000"/>
                    <a:lumOff val="60000"/>
                  </a:schemeClr>
                </a:solidFill>
              </a:rPr>
              <a:t> janvier 2024) :</a:t>
            </a:r>
          </a:p>
        </p:txBody>
      </p:sp>
      <p:graphicFrame>
        <p:nvGraphicFramePr>
          <p:cNvPr id="13" name="Tableau 12">
            <a:extLst>
              <a:ext uri="{FF2B5EF4-FFF2-40B4-BE49-F238E27FC236}">
                <a16:creationId xmlns:a16="http://schemas.microsoft.com/office/drawing/2014/main" id="{3298DA79-67A9-16D2-390F-BF6F533E0556}"/>
              </a:ext>
            </a:extLst>
          </p:cNvPr>
          <p:cNvGraphicFramePr>
            <a:graphicFrameLocks noGrp="1"/>
          </p:cNvGraphicFramePr>
          <p:nvPr>
            <p:extLst>
              <p:ext uri="{D42A27DB-BD31-4B8C-83A1-F6EECF244321}">
                <p14:modId xmlns:p14="http://schemas.microsoft.com/office/powerpoint/2010/main" val="3399591342"/>
              </p:ext>
            </p:extLst>
          </p:nvPr>
        </p:nvGraphicFramePr>
        <p:xfrm>
          <a:off x="334567" y="3219098"/>
          <a:ext cx="11449271" cy="426720"/>
        </p:xfrm>
        <a:graphic>
          <a:graphicData uri="http://schemas.openxmlformats.org/drawingml/2006/table">
            <a:tbl>
              <a:tblPr firstRow="1" bandRow="1">
                <a:tableStyleId>{5C22544A-7EE6-4342-B048-85BDC9FD1C3A}</a:tableStyleId>
              </a:tblPr>
              <a:tblGrid>
                <a:gridCol w="3600400">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gridCol w="4680519">
                  <a:extLst>
                    <a:ext uri="{9D8B030D-6E8A-4147-A177-3AD203B41FA5}">
                      <a16:colId xmlns:a16="http://schemas.microsoft.com/office/drawing/2014/main" val="20002"/>
                    </a:ext>
                  </a:extLst>
                </a:gridCol>
              </a:tblGrid>
              <a:tr h="373112">
                <a:tc>
                  <a:txBody>
                    <a:bodyPr/>
                    <a:lstStyle/>
                    <a:p>
                      <a:pPr algn="ctr"/>
                      <a:r>
                        <a:rPr lang="fr-FR" sz="2200" b="1" dirty="0">
                          <a:solidFill>
                            <a:srgbClr val="814997"/>
                          </a:solidFill>
                        </a:rPr>
                        <a:t>DH : 3,4 ans</a:t>
                      </a:r>
                    </a:p>
                  </a:txBody>
                  <a:tcPr>
                    <a:solidFill>
                      <a:schemeClr val="accent2">
                        <a:lumMod val="20000"/>
                        <a:lumOff val="80000"/>
                      </a:schemeClr>
                    </a:solidFill>
                  </a:tcPr>
                </a:tc>
                <a:tc>
                  <a:txBody>
                    <a:bodyPr/>
                    <a:lstStyle/>
                    <a:p>
                      <a:pPr algn="ctr"/>
                      <a:r>
                        <a:rPr lang="fr-FR" sz="2200" b="1" dirty="0">
                          <a:solidFill>
                            <a:srgbClr val="005CA9"/>
                          </a:solidFill>
                        </a:rPr>
                        <a:t>D3S : 1,3 an</a:t>
                      </a:r>
                    </a:p>
                  </a:txBody>
                  <a:tcPr>
                    <a:solidFill>
                      <a:schemeClr val="accent2">
                        <a:lumMod val="20000"/>
                        <a:lumOff val="80000"/>
                      </a:schemeClr>
                    </a:solidFill>
                  </a:tcPr>
                </a:tc>
                <a:tc>
                  <a:txBody>
                    <a:bodyPr/>
                    <a:lstStyle/>
                    <a:p>
                      <a:pPr marL="0" marR="0" indent="0" algn="ctr" defTabSz="1088502" rtl="0" eaLnBrk="1" fontAlgn="auto" latinLnBrk="0" hangingPunct="1">
                        <a:lnSpc>
                          <a:spcPct val="100000"/>
                        </a:lnSpc>
                        <a:spcBef>
                          <a:spcPts val="0"/>
                        </a:spcBef>
                        <a:spcAft>
                          <a:spcPts val="0"/>
                        </a:spcAft>
                        <a:buClrTx/>
                        <a:buSzTx/>
                        <a:buFontTx/>
                        <a:buNone/>
                        <a:tabLst/>
                        <a:defRPr/>
                      </a:pPr>
                      <a:r>
                        <a:rPr lang="fr-FR" sz="2200" b="1" dirty="0">
                          <a:solidFill>
                            <a:srgbClr val="0BBBEF"/>
                          </a:solidFill>
                        </a:rPr>
                        <a:t>DS : 1,1 an</a:t>
                      </a:r>
                    </a:p>
                  </a:txBody>
                  <a:tcPr>
                    <a:solidFill>
                      <a:schemeClr val="accent2">
                        <a:lumMod val="20000"/>
                        <a:lumOff val="80000"/>
                      </a:schemeClr>
                    </a:solidFill>
                  </a:tcPr>
                </a:tc>
                <a:extLst>
                  <a:ext uri="{0D108BD9-81ED-4DB2-BD59-A6C34878D82A}">
                    <a16:rowId xmlns:a16="http://schemas.microsoft.com/office/drawing/2014/main" val="10000"/>
                  </a:ext>
                </a:extLst>
              </a:tr>
            </a:tbl>
          </a:graphicData>
        </a:graphic>
      </p:graphicFrame>
      <p:pic>
        <p:nvPicPr>
          <p:cNvPr id="14" name="Image 13">
            <a:extLst>
              <a:ext uri="{FF2B5EF4-FFF2-40B4-BE49-F238E27FC236}">
                <a16:creationId xmlns:a16="http://schemas.microsoft.com/office/drawing/2014/main" id="{0F685C17-B530-1243-94DA-25417B856FCB}"/>
              </a:ext>
            </a:extLst>
          </p:cNvPr>
          <p:cNvPicPr>
            <a:picLocks noChangeAspect="1"/>
          </p:cNvPicPr>
          <p:nvPr/>
        </p:nvPicPr>
        <p:blipFill>
          <a:blip r:embed="rId2"/>
          <a:srcRect t="4257"/>
          <a:stretch>
            <a:fillRect/>
          </a:stretch>
        </p:blipFill>
        <p:spPr>
          <a:xfrm>
            <a:off x="1131816" y="4317044"/>
            <a:ext cx="2814767" cy="1951904"/>
          </a:xfrm>
          <a:prstGeom prst="rect">
            <a:avLst/>
          </a:prstGeom>
        </p:spPr>
      </p:pic>
      <p:pic>
        <p:nvPicPr>
          <p:cNvPr id="15" name="Image 14">
            <a:extLst>
              <a:ext uri="{FF2B5EF4-FFF2-40B4-BE49-F238E27FC236}">
                <a16:creationId xmlns:a16="http://schemas.microsoft.com/office/drawing/2014/main" id="{11FF5331-B158-85BC-39D3-BBB3B3924EEE}"/>
              </a:ext>
            </a:extLst>
          </p:cNvPr>
          <p:cNvPicPr>
            <a:picLocks noChangeAspect="1"/>
          </p:cNvPicPr>
          <p:nvPr/>
        </p:nvPicPr>
        <p:blipFill>
          <a:blip r:embed="rId3"/>
          <a:stretch>
            <a:fillRect/>
          </a:stretch>
        </p:blipFill>
        <p:spPr>
          <a:xfrm>
            <a:off x="7959188" y="4268228"/>
            <a:ext cx="4031024" cy="2019170"/>
          </a:xfrm>
          <a:prstGeom prst="rect">
            <a:avLst/>
          </a:prstGeom>
        </p:spPr>
      </p:pic>
      <p:pic>
        <p:nvPicPr>
          <p:cNvPr id="16" name="Image 15">
            <a:extLst>
              <a:ext uri="{FF2B5EF4-FFF2-40B4-BE49-F238E27FC236}">
                <a16:creationId xmlns:a16="http://schemas.microsoft.com/office/drawing/2014/main" id="{06F7A1AC-457B-F6E4-8B51-284A74777CAA}"/>
              </a:ext>
            </a:extLst>
          </p:cNvPr>
          <p:cNvPicPr>
            <a:picLocks noChangeAspect="1"/>
          </p:cNvPicPr>
          <p:nvPr/>
        </p:nvPicPr>
        <p:blipFill>
          <a:blip r:embed="rId4"/>
          <a:stretch>
            <a:fillRect/>
          </a:stretch>
        </p:blipFill>
        <p:spPr>
          <a:xfrm>
            <a:off x="4785164" y="4120706"/>
            <a:ext cx="2502015" cy="2458121"/>
          </a:xfrm>
          <a:prstGeom prst="rect">
            <a:avLst/>
          </a:prstGeom>
        </p:spPr>
      </p:pic>
      <p:sp>
        <p:nvSpPr>
          <p:cNvPr id="8" name="Rectangle 7">
            <a:extLst>
              <a:ext uri="{FF2B5EF4-FFF2-40B4-BE49-F238E27FC236}">
                <a16:creationId xmlns:a16="http://schemas.microsoft.com/office/drawing/2014/main" id="{D7DEB7A1-DBC5-857F-46A1-7B7EA3298457}"/>
              </a:ext>
            </a:extLst>
          </p:cNvPr>
          <p:cNvSpPr/>
          <p:nvPr/>
        </p:nvSpPr>
        <p:spPr>
          <a:xfrm>
            <a:off x="9583801" y="6529477"/>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2556680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06574" y="45418"/>
            <a:ext cx="10971372" cy="648073"/>
          </a:xfrm>
        </p:spPr>
        <p:txBody>
          <a:bodyPr>
            <a:normAutofit/>
          </a:bodyPr>
          <a:lstStyle/>
          <a:p>
            <a:r>
              <a:rPr lang="fr-FR" sz="2800" dirty="0">
                <a:solidFill>
                  <a:srgbClr val="005CA9"/>
                </a:solidFill>
              </a:rPr>
              <a:t>Zoom sur les directeurs mis à disposition </a:t>
            </a:r>
            <a:r>
              <a:rPr lang="fr-FR" sz="1800" dirty="0">
                <a:solidFill>
                  <a:srgbClr val="005CA9"/>
                </a:solidFill>
              </a:rPr>
              <a:t>(hors MAD partielle)</a:t>
            </a:r>
          </a:p>
        </p:txBody>
      </p:sp>
      <p:sp>
        <p:nvSpPr>
          <p:cNvPr id="12" name="Rectangle 11"/>
          <p:cNvSpPr/>
          <p:nvPr/>
        </p:nvSpPr>
        <p:spPr>
          <a:xfrm>
            <a:off x="6815286" y="1197546"/>
            <a:ext cx="4824536" cy="1887440"/>
          </a:xfrm>
          <a:prstGeom prst="rect">
            <a:avLst/>
          </a:prstGeom>
          <a:solidFill>
            <a:srgbClr val="FAFAFC"/>
          </a:solidFill>
        </p:spPr>
        <p:txBody>
          <a:bodyPr wrap="square">
            <a:spAutoFit/>
          </a:bodyPr>
          <a:lstStyle/>
          <a:p>
            <a:pPr marL="342900" indent="-342900" algn="just">
              <a:lnSpc>
                <a:spcPct val="114000"/>
              </a:lnSpc>
              <a:buFont typeface="Courier New" panose="02070309020205020404" pitchFamily="49" charset="0"/>
              <a:buChar char="o"/>
            </a:pPr>
            <a:r>
              <a:rPr lang="fr-FR" sz="1900" dirty="0">
                <a:solidFill>
                  <a:srgbClr val="814997"/>
                </a:solidFill>
              </a:rPr>
              <a:t> </a:t>
            </a:r>
            <a:r>
              <a:rPr lang="fr-FR" sz="1900" b="1" dirty="0">
                <a:solidFill>
                  <a:srgbClr val="814997"/>
                </a:solidFill>
              </a:rPr>
              <a:t>DH</a:t>
            </a:r>
            <a:r>
              <a:rPr lang="fr-FR" sz="1900" dirty="0">
                <a:solidFill>
                  <a:srgbClr val="814997"/>
                </a:solidFill>
              </a:rPr>
              <a:t> </a:t>
            </a:r>
            <a:r>
              <a:rPr lang="fr-FR" sz="1900" b="1" dirty="0">
                <a:solidFill>
                  <a:srgbClr val="814997"/>
                </a:solidFill>
              </a:rPr>
              <a:t>MAD</a:t>
            </a:r>
            <a:r>
              <a:rPr lang="fr-FR" sz="1900" dirty="0">
                <a:solidFill>
                  <a:srgbClr val="814997"/>
                </a:solidFill>
              </a:rPr>
              <a:t> : </a:t>
            </a:r>
            <a:r>
              <a:rPr lang="fr-FR" sz="1900" b="1" dirty="0">
                <a:solidFill>
                  <a:srgbClr val="814997"/>
                </a:solidFill>
              </a:rPr>
              <a:t>1,7 % du corps</a:t>
            </a:r>
            <a:r>
              <a:rPr lang="fr-FR" sz="1900" dirty="0"/>
              <a:t>. </a:t>
            </a:r>
            <a:endParaRPr lang="fr-FR" sz="800" dirty="0"/>
          </a:p>
          <a:p>
            <a:pPr algn="just">
              <a:lnSpc>
                <a:spcPct val="114000"/>
              </a:lnSpc>
            </a:pPr>
            <a:endParaRPr lang="fr-FR" sz="1900" dirty="0"/>
          </a:p>
          <a:p>
            <a:pPr marL="342900" indent="-342900" algn="just">
              <a:lnSpc>
                <a:spcPct val="114000"/>
              </a:lnSpc>
              <a:buFont typeface="Courier New" panose="02070309020205020404" pitchFamily="49" charset="0"/>
              <a:buChar char="o"/>
            </a:pPr>
            <a:endParaRPr lang="fr-FR" sz="800" dirty="0"/>
          </a:p>
          <a:p>
            <a:pPr marL="342900" indent="-342900" algn="just">
              <a:lnSpc>
                <a:spcPct val="114000"/>
              </a:lnSpc>
              <a:buFont typeface="Courier New" panose="02070309020205020404" pitchFamily="49" charset="0"/>
              <a:buChar char="o"/>
            </a:pPr>
            <a:r>
              <a:rPr lang="fr-FR" sz="1900" dirty="0">
                <a:solidFill>
                  <a:srgbClr val="005CA9"/>
                </a:solidFill>
              </a:rPr>
              <a:t> </a:t>
            </a:r>
            <a:r>
              <a:rPr lang="fr-FR" sz="1900" b="1" dirty="0">
                <a:solidFill>
                  <a:srgbClr val="005CA9"/>
                </a:solidFill>
              </a:rPr>
              <a:t>D3S MAD</a:t>
            </a:r>
            <a:r>
              <a:rPr lang="fr-FR" sz="1900" dirty="0">
                <a:solidFill>
                  <a:srgbClr val="005CA9"/>
                </a:solidFill>
              </a:rPr>
              <a:t> : </a:t>
            </a:r>
            <a:r>
              <a:rPr lang="fr-FR" sz="1900" b="1" dirty="0">
                <a:solidFill>
                  <a:srgbClr val="005CA9"/>
                </a:solidFill>
              </a:rPr>
              <a:t>0,6 % du corps</a:t>
            </a:r>
            <a:r>
              <a:rPr lang="fr-FR" sz="1900" dirty="0"/>
              <a:t>.</a:t>
            </a:r>
            <a:endParaRPr lang="fr-FR" sz="800" dirty="0"/>
          </a:p>
          <a:p>
            <a:pPr algn="just">
              <a:lnSpc>
                <a:spcPct val="114000"/>
              </a:lnSpc>
            </a:pPr>
            <a:endParaRPr lang="fr-FR" sz="1900" dirty="0"/>
          </a:p>
          <a:p>
            <a:pPr marL="342900" indent="-342900" algn="just">
              <a:lnSpc>
                <a:spcPct val="114000"/>
              </a:lnSpc>
              <a:buFont typeface="Courier New" panose="02070309020205020404" pitchFamily="49" charset="0"/>
              <a:buChar char="o"/>
            </a:pPr>
            <a:r>
              <a:rPr lang="fr-FR" sz="1900" b="1" dirty="0"/>
              <a:t> </a:t>
            </a:r>
            <a:r>
              <a:rPr lang="fr-FR" sz="2000" b="1" dirty="0">
                <a:solidFill>
                  <a:srgbClr val="0BBBEF"/>
                </a:solidFill>
              </a:rPr>
              <a:t>DS MAD : 3,4 % du corps</a:t>
            </a:r>
            <a:r>
              <a:rPr lang="fr-FR" sz="1900" dirty="0"/>
              <a:t>. </a:t>
            </a:r>
          </a:p>
        </p:txBody>
      </p:sp>
      <p:sp>
        <p:nvSpPr>
          <p:cNvPr id="3" name="ZoneTexte 2"/>
          <p:cNvSpPr txBox="1"/>
          <p:nvPr/>
        </p:nvSpPr>
        <p:spPr>
          <a:xfrm>
            <a:off x="423737" y="3586004"/>
            <a:ext cx="11449271" cy="707886"/>
          </a:xfrm>
          <a:prstGeom prst="rect">
            <a:avLst/>
          </a:prstGeom>
          <a:noFill/>
        </p:spPr>
        <p:txBody>
          <a:bodyPr wrap="square" rtlCol="0">
            <a:spAutoFit/>
          </a:bodyPr>
          <a:lstStyle/>
          <a:p>
            <a:pPr algn="just"/>
            <a:r>
              <a:rPr lang="fr-FR" sz="2000" b="1" dirty="0">
                <a:solidFill>
                  <a:srgbClr val="814997"/>
                </a:solidFill>
              </a:rPr>
              <a:t>50,0 %</a:t>
            </a:r>
            <a:r>
              <a:rPr lang="fr-FR" sz="2000" dirty="0"/>
              <a:t> des </a:t>
            </a:r>
            <a:r>
              <a:rPr lang="fr-FR" sz="2000" b="1" dirty="0">
                <a:solidFill>
                  <a:srgbClr val="814997"/>
                </a:solidFill>
              </a:rPr>
              <a:t>DH</a:t>
            </a:r>
            <a:r>
              <a:rPr lang="fr-FR" sz="2000" dirty="0">
                <a:solidFill>
                  <a:srgbClr val="814997"/>
                </a:solidFill>
              </a:rPr>
              <a:t> MAD </a:t>
            </a:r>
            <a:r>
              <a:rPr lang="fr-FR" sz="2000" dirty="0"/>
              <a:t>sont des femmes en 2024, contre 40,0 % en 2014. Les </a:t>
            </a:r>
            <a:r>
              <a:rPr lang="fr-FR" sz="2000" dirty="0">
                <a:solidFill>
                  <a:srgbClr val="814997"/>
                </a:solidFill>
              </a:rPr>
              <a:t>DH MAD </a:t>
            </a:r>
            <a:r>
              <a:rPr lang="fr-FR" sz="2000" dirty="0"/>
              <a:t>ont </a:t>
            </a:r>
            <a:r>
              <a:rPr lang="fr-FR" sz="2000" b="1" dirty="0">
                <a:solidFill>
                  <a:srgbClr val="814997"/>
                </a:solidFill>
              </a:rPr>
              <a:t>47,9</a:t>
            </a:r>
            <a:r>
              <a:rPr lang="fr-FR" sz="2000" dirty="0">
                <a:solidFill>
                  <a:srgbClr val="814997"/>
                </a:solidFill>
              </a:rPr>
              <a:t> ans </a:t>
            </a:r>
            <a:r>
              <a:rPr lang="fr-FR" sz="2000" dirty="0"/>
              <a:t>en moyenne en 2024, contre 51,0 ans en 2014.</a:t>
            </a:r>
          </a:p>
        </p:txBody>
      </p:sp>
      <p:sp>
        <p:nvSpPr>
          <p:cNvPr id="5" name="Rectangle 4"/>
          <p:cNvSpPr/>
          <p:nvPr/>
        </p:nvSpPr>
        <p:spPr>
          <a:xfrm>
            <a:off x="418718" y="4378092"/>
            <a:ext cx="11449271" cy="707886"/>
          </a:xfrm>
          <a:prstGeom prst="rect">
            <a:avLst/>
          </a:prstGeom>
          <a:solidFill>
            <a:schemeClr val="bg1"/>
          </a:solidFill>
        </p:spPr>
        <p:txBody>
          <a:bodyPr wrap="square">
            <a:spAutoFit/>
          </a:bodyPr>
          <a:lstStyle/>
          <a:p>
            <a:pPr algn="just"/>
            <a:r>
              <a:rPr lang="fr-FR" sz="2000" b="1" dirty="0">
                <a:solidFill>
                  <a:schemeClr val="accent1"/>
                </a:solidFill>
              </a:rPr>
              <a:t>7 D3S MAD sur 10 sont des femmes, soit 70,0 %, contre 57,1 % en 2014. </a:t>
            </a:r>
            <a:r>
              <a:rPr lang="fr-FR" sz="2000" dirty="0">
                <a:solidFill>
                  <a:schemeClr val="accent1"/>
                </a:solidFill>
              </a:rPr>
              <a:t>Les D3S mis à disposition ont </a:t>
            </a:r>
            <a:r>
              <a:rPr lang="fr-FR" sz="2000" b="1" dirty="0">
                <a:solidFill>
                  <a:schemeClr val="accent1"/>
                </a:solidFill>
              </a:rPr>
              <a:t>47,7 ans </a:t>
            </a:r>
            <a:r>
              <a:rPr lang="fr-FR" sz="2000" dirty="0">
                <a:solidFill>
                  <a:schemeClr val="accent1"/>
                </a:solidFill>
              </a:rPr>
              <a:t>en moyenne : 47,7 ans pour les femmes et 47,8 ans  pour les hommes.  </a:t>
            </a:r>
          </a:p>
        </p:txBody>
      </p:sp>
      <p:sp>
        <p:nvSpPr>
          <p:cNvPr id="6" name="Rectangle 5"/>
          <p:cNvSpPr/>
          <p:nvPr/>
        </p:nvSpPr>
        <p:spPr>
          <a:xfrm>
            <a:off x="406573" y="5157986"/>
            <a:ext cx="11437126" cy="1046440"/>
          </a:xfrm>
          <a:prstGeom prst="rect">
            <a:avLst/>
          </a:prstGeom>
        </p:spPr>
        <p:txBody>
          <a:bodyPr wrap="square">
            <a:spAutoFit/>
          </a:bodyPr>
          <a:lstStyle/>
          <a:p>
            <a:pPr algn="just"/>
            <a:r>
              <a:rPr lang="fr-FR" sz="2000" dirty="0"/>
              <a:t>Chez les </a:t>
            </a:r>
            <a:r>
              <a:rPr lang="fr-FR" sz="2000" b="1" dirty="0">
                <a:solidFill>
                  <a:srgbClr val="0BBBEF"/>
                </a:solidFill>
              </a:rPr>
              <a:t>DS</a:t>
            </a:r>
            <a:r>
              <a:rPr lang="fr-FR" sz="2000" dirty="0"/>
              <a:t>, une position statutaire qui concerne davantage les femmes, 4,3 % des directrices, contre 0</a:t>
            </a:r>
            <a:r>
              <a:rPr lang="fr-FR" dirty="0"/>
              <a:t>,6 % des directeurs. Et un âge moyen plus élevé : </a:t>
            </a:r>
            <a:r>
              <a:rPr lang="fr-FR" sz="2000" b="1" dirty="0">
                <a:solidFill>
                  <a:srgbClr val="0BBBEF"/>
                </a:solidFill>
              </a:rPr>
              <a:t>59,6 ans </a:t>
            </a:r>
            <a:r>
              <a:rPr lang="fr-FR" dirty="0"/>
              <a:t>en moyenne (</a:t>
            </a:r>
            <a:r>
              <a:rPr lang="fr-FR" sz="2000" dirty="0">
                <a:solidFill>
                  <a:srgbClr val="0BBBEF"/>
                </a:solidFill>
              </a:rPr>
              <a:t>59,7 ans pour les femmes et 59,1 ans pour les hommes</a:t>
            </a:r>
            <a:r>
              <a:rPr lang="fr-FR" dirty="0"/>
              <a:t>).</a:t>
            </a:r>
          </a:p>
        </p:txBody>
      </p:sp>
      <p:pic>
        <p:nvPicPr>
          <p:cNvPr id="8" name="Image 7">
            <a:extLst>
              <a:ext uri="{FF2B5EF4-FFF2-40B4-BE49-F238E27FC236}">
                <a16:creationId xmlns:a16="http://schemas.microsoft.com/office/drawing/2014/main" id="{321B1FCB-29E5-DFFE-53E4-9144939F38D1}"/>
              </a:ext>
            </a:extLst>
          </p:cNvPr>
          <p:cNvPicPr>
            <a:picLocks noChangeAspect="1"/>
          </p:cNvPicPr>
          <p:nvPr/>
        </p:nvPicPr>
        <p:blipFill>
          <a:blip r:embed="rId2"/>
          <a:stretch>
            <a:fillRect/>
          </a:stretch>
        </p:blipFill>
        <p:spPr>
          <a:xfrm>
            <a:off x="729517" y="621482"/>
            <a:ext cx="5406390" cy="2866644"/>
          </a:xfrm>
          <a:prstGeom prst="rect">
            <a:avLst/>
          </a:prstGeom>
        </p:spPr>
      </p:pic>
      <p:sp>
        <p:nvSpPr>
          <p:cNvPr id="2" name="Rectangle 1">
            <a:extLst>
              <a:ext uri="{FF2B5EF4-FFF2-40B4-BE49-F238E27FC236}">
                <a16:creationId xmlns:a16="http://schemas.microsoft.com/office/drawing/2014/main" id="{321E29C5-FFE7-0AAF-0BB3-63546BA436E4}"/>
              </a:ext>
            </a:extLst>
          </p:cNvPr>
          <p:cNvSpPr/>
          <p:nvPr/>
        </p:nvSpPr>
        <p:spPr>
          <a:xfrm>
            <a:off x="9583801" y="6310114"/>
            <a:ext cx="2560077" cy="284693"/>
          </a:xfrm>
          <a:prstGeom prst="rect">
            <a:avLst/>
          </a:prstGeom>
        </p:spPr>
        <p:txBody>
          <a:bodyPr wrap="square">
            <a:spAutoFit/>
          </a:bodyPr>
          <a:lstStyle/>
          <a:p>
            <a:r>
              <a:rPr lang="fr-FR" sz="1250" b="1" dirty="0">
                <a:solidFill>
                  <a:srgbClr val="FF9900"/>
                </a:solidFill>
              </a:rPr>
              <a:t>Source : CNG – SAGA</a:t>
            </a:r>
            <a:endParaRPr lang="fr-FR" sz="1250" dirty="0">
              <a:solidFill>
                <a:srgbClr val="FF9900"/>
              </a:solidFill>
            </a:endParaRPr>
          </a:p>
        </p:txBody>
      </p:sp>
    </p:spTree>
    <p:extLst>
      <p:ext uri="{BB962C8B-B14F-4D97-AF65-F5344CB8AC3E}">
        <p14:creationId xmlns:p14="http://schemas.microsoft.com/office/powerpoint/2010/main" val="2331843218"/>
      </p:ext>
    </p:extLst>
  </p:cSld>
  <p:clrMapOvr>
    <a:masterClrMapping/>
  </p:clrMapOvr>
</p:sld>
</file>

<file path=ppt/theme/theme1.xml><?xml version="1.0" encoding="utf-8"?>
<a:theme xmlns:a="http://schemas.openxmlformats.org/drawingml/2006/main" name="Thème Office">
  <a:themeElements>
    <a:clrScheme name="Nouvelle charte CNG 2021">
      <a:dk1>
        <a:sysClr val="windowText" lastClr="000000"/>
      </a:dk1>
      <a:lt1>
        <a:sysClr val="window" lastClr="FFFFFF"/>
      </a:lt1>
      <a:dk2>
        <a:srgbClr val="595959"/>
      </a:dk2>
      <a:lt2>
        <a:srgbClr val="EEECE1"/>
      </a:lt2>
      <a:accent1>
        <a:srgbClr val="005CA9"/>
      </a:accent1>
      <a:accent2>
        <a:srgbClr val="0BBBEF"/>
      </a:accent2>
      <a:accent3>
        <a:srgbClr val="814997"/>
      </a:accent3>
      <a:accent4>
        <a:srgbClr val="47416A"/>
      </a:accent4>
      <a:accent5>
        <a:srgbClr val="F9B000"/>
      </a:accent5>
      <a:accent6>
        <a:srgbClr val="E84E0F"/>
      </a:accent6>
      <a:hlink>
        <a:srgbClr val="3FA535"/>
      </a:hlink>
      <a:folHlink>
        <a:srgbClr val="7030A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7568</TotalTime>
  <Words>2902</Words>
  <Application>Microsoft Office PowerPoint</Application>
  <PresentationFormat>Personnalisé</PresentationFormat>
  <Paragraphs>278</Paragraphs>
  <Slides>17</Slides>
  <Notes>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Arial</vt:lpstr>
      <vt:lpstr>Calibri</vt:lpstr>
      <vt:lpstr>Courier New</vt:lpstr>
      <vt:lpstr>Wingdings</vt:lpstr>
      <vt:lpstr>Thème Office</vt:lpstr>
      <vt:lpstr>Regards croisés _ Chiffres clés des personnels de direction de la FPH</vt:lpstr>
      <vt:lpstr>Evolution des effectifs </vt:lpstr>
      <vt:lpstr>Structure par sexe et âge des directeurs en activité en établissement et institut</vt:lpstr>
      <vt:lpstr>Emplois des directeurs en activité en établissement et en institut : Des hommes systématiquement davantage représentés sur les chefferies d’établissement et direction d’institut</vt:lpstr>
      <vt:lpstr>Répartition par grade des directeurs en activité en établissement et institut</vt:lpstr>
      <vt:lpstr>Ancienneté dans le corps des directeurs en activité en établissement et institut (au 1er janvier 2024)</vt:lpstr>
      <vt:lpstr>Zoom sur les directeurs détachés</vt:lpstr>
      <vt:lpstr>Ancienneté moyenne dans le corps des directeurs détachés (au 1er janvier 2024) : </vt:lpstr>
      <vt:lpstr>Zoom sur les directeurs mis à disposition (hors MAD partielle)</vt:lpstr>
      <vt:lpstr>Ancienneté moyenne dans le corps des directeurs MAD (au 1er janvier 2024) :</vt:lpstr>
      <vt:lpstr>Présentation PowerPoint</vt:lpstr>
      <vt:lpstr>Ancienneté moyenne dans le corps des directeurs en disponibilité (au 1er janvier 2024) :</vt:lpstr>
      <vt:lpstr>Mobilité des directeurs de la FPH </vt:lpstr>
      <vt:lpstr>Entrées et sorties de corps des directeurs </vt:lpstr>
      <vt:lpstr>Entrées dans les corps des directeurs </vt:lpstr>
      <vt:lpstr>Sorties de corps des directeurs </vt:lpstr>
      <vt:lpstr>Présentation PowerPoint</vt:lpstr>
    </vt:vector>
  </TitlesOfParts>
  <Company>Ministères Chargés des Affaires Sociales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DENEPOUX, Karen</dc:creator>
  <cp:lastModifiedBy>ZAMPARO, Barbara (AGC-CNG)</cp:lastModifiedBy>
  <cp:revision>532</cp:revision>
  <cp:lastPrinted>2026-02-23T11:27:37Z</cp:lastPrinted>
  <dcterms:created xsi:type="dcterms:W3CDTF">2021-10-22T13:04:19Z</dcterms:created>
  <dcterms:modified xsi:type="dcterms:W3CDTF">2026-02-25T18:25:14Z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094c1fb-3db8-4cce-b079-9b022302847f_Enabled">
    <vt:lpwstr>true</vt:lpwstr>
  </property>
  <property fmtid="{D5CDD505-2E9C-101B-9397-08002B2CF9AE}" pid="3" name="MSIP_Label_3094c1fb-3db8-4cce-b079-9b022302847f_SetDate">
    <vt:lpwstr>2026-02-23T11:24:54Z</vt:lpwstr>
  </property>
  <property fmtid="{D5CDD505-2E9C-101B-9397-08002B2CF9AE}" pid="4" name="MSIP_Label_3094c1fb-3db8-4cce-b079-9b022302847f_Method">
    <vt:lpwstr>Standard</vt:lpwstr>
  </property>
  <property fmtid="{D5CDD505-2E9C-101B-9397-08002B2CF9AE}" pid="5" name="MSIP_Label_3094c1fb-3db8-4cce-b079-9b022302847f_Name">
    <vt:lpwstr>[Prod v5] C1 - Standard</vt:lpwstr>
  </property>
  <property fmtid="{D5CDD505-2E9C-101B-9397-08002B2CF9AE}" pid="6" name="MSIP_Label_3094c1fb-3db8-4cce-b079-9b022302847f_SiteId">
    <vt:lpwstr>035e5292-5a25-4509-bb08-a555f7d31a8b</vt:lpwstr>
  </property>
  <property fmtid="{D5CDD505-2E9C-101B-9397-08002B2CF9AE}" pid="7" name="MSIP_Label_3094c1fb-3db8-4cce-b079-9b022302847f_ActionId">
    <vt:lpwstr>0c38e8b2-8ad6-4766-a104-89fc146dd713</vt:lpwstr>
  </property>
  <property fmtid="{D5CDD505-2E9C-101B-9397-08002B2CF9AE}" pid="8" name="MSIP_Label_3094c1fb-3db8-4cce-b079-9b022302847f_ContentBits">
    <vt:lpwstr>0</vt:lpwstr>
  </property>
  <property fmtid="{D5CDD505-2E9C-101B-9397-08002B2CF9AE}" pid="9" name="MSIP_Label_3094c1fb-3db8-4cce-b079-9b022302847f_Tag">
    <vt:lpwstr>10, 3, 0, 1</vt:lpwstr>
  </property>
</Properties>
</file>